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s/slide2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4" r:id="rId5"/>
    <p:sldId id="265" r:id="rId6"/>
    <p:sldId id="266" r:id="rId7"/>
    <p:sldId id="268" r:id="rId8"/>
    <p:sldId id="261" r:id="rId9"/>
    <p:sldId id="262" r:id="rId10"/>
    <p:sldId id="263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6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476C-52D9-B942-898C-2A28BC96A689}" type="datetimeFigureOut">
              <a:rPr lang="en-US" smtClean="0"/>
              <a:pPr/>
              <a:t>11/4/10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C9E-68C9-384E-890E-06D75730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476C-52D9-B942-898C-2A28BC96A689}" type="datetimeFigureOut">
              <a:rPr lang="en-US" smtClean="0"/>
              <a:pPr/>
              <a:t>11/4/10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C9E-68C9-384E-890E-06D75730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476C-52D9-B942-898C-2A28BC96A689}" type="datetimeFigureOut">
              <a:rPr lang="en-US" smtClean="0"/>
              <a:pPr/>
              <a:t>11/4/10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C9E-68C9-384E-890E-06D75730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476C-52D9-B942-898C-2A28BC96A689}" type="datetimeFigureOut">
              <a:rPr lang="en-US" smtClean="0"/>
              <a:pPr/>
              <a:t>11/4/10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C9E-68C9-384E-890E-06D75730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476C-52D9-B942-898C-2A28BC96A689}" type="datetimeFigureOut">
              <a:rPr lang="en-US" smtClean="0"/>
              <a:pPr/>
              <a:t>11/4/10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C9E-68C9-384E-890E-06D75730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476C-52D9-B942-898C-2A28BC96A689}" type="datetimeFigureOut">
              <a:rPr lang="en-US" smtClean="0"/>
              <a:pPr/>
              <a:t>11/4/10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C9E-68C9-384E-890E-06D75730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476C-52D9-B942-898C-2A28BC96A689}" type="datetimeFigureOut">
              <a:rPr lang="en-US" smtClean="0"/>
              <a:pPr/>
              <a:t>11/4/10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C9E-68C9-384E-890E-06D75730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476C-52D9-B942-898C-2A28BC96A689}" type="datetimeFigureOut">
              <a:rPr lang="en-US" smtClean="0"/>
              <a:pPr/>
              <a:t>11/4/10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C9E-68C9-384E-890E-06D75730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476C-52D9-B942-898C-2A28BC96A689}" type="datetimeFigureOut">
              <a:rPr lang="en-US" smtClean="0"/>
              <a:pPr/>
              <a:t>11/4/10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C9E-68C9-384E-890E-06D75730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476C-52D9-B942-898C-2A28BC96A689}" type="datetimeFigureOut">
              <a:rPr lang="en-US" smtClean="0"/>
              <a:pPr/>
              <a:t>11/4/10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C9E-68C9-384E-890E-06D75730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476C-52D9-B942-898C-2A28BC96A689}" type="datetimeFigureOut">
              <a:rPr lang="en-US" smtClean="0"/>
              <a:pPr/>
              <a:t>11/4/10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B3C9E-68C9-384E-890E-06D75730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8476C-52D9-B942-898C-2A28BC96A689}" type="datetimeFigureOut">
              <a:rPr lang="en-US" smtClean="0"/>
              <a:pPr/>
              <a:t>11/4/10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B3C9E-68C9-384E-890E-06D75730FC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Quasigroups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Defaults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Foundations of AI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30188"/>
            <a:ext cx="8763000" cy="901700"/>
          </a:xfrm>
        </p:spPr>
        <p:txBody>
          <a:bodyPr>
            <a:normAutofit fontScale="90000"/>
          </a:bodyPr>
          <a:lstStyle/>
          <a:p>
            <a:r>
              <a:rPr lang="en-US"/>
              <a:t>Easy-Hard-Easy Pattern in </a:t>
            </a:r>
            <a:r>
              <a:rPr lang="en-US">
                <a:solidFill>
                  <a:schemeClr val="accent2"/>
                </a:solidFill>
              </a:rPr>
              <a:t>Local Search</a:t>
            </a:r>
            <a:endParaRPr lang="en-US"/>
          </a:p>
        </p:txBody>
      </p:sp>
      <p:pic>
        <p:nvPicPr>
          <p:cNvPr id="86023" name="Picture 7" descr="C:\WINDOWS\Desktop\INVTALK\w3036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981200"/>
            <a:ext cx="5543550" cy="3836988"/>
          </a:xfrm>
          <a:prstGeom prst="rect">
            <a:avLst/>
          </a:prstGeom>
          <a:noFill/>
        </p:spPr>
      </p:pic>
      <p:sp>
        <p:nvSpPr>
          <p:cNvPr id="86025" name="Rectangle 9"/>
          <p:cNvSpPr>
            <a:spLocks noChangeArrowheads="1"/>
          </p:cNvSpPr>
          <p:nvPr/>
        </p:nvSpPr>
        <p:spPr bwMode="auto">
          <a:xfrm>
            <a:off x="4267200" y="5638800"/>
            <a:ext cx="1335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% holes</a:t>
            </a:r>
            <a:endParaRPr lang="en-US" u="sng">
              <a:solidFill>
                <a:schemeClr val="tx1"/>
              </a:solidFill>
            </a:endParaRP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 rot="-5400000">
            <a:off x="-261937" y="3994150"/>
            <a:ext cx="2597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Computational Cost</a:t>
            </a:r>
            <a:endParaRPr lang="en-US" u="sng">
              <a:solidFill>
                <a:schemeClr val="tx1"/>
              </a:solidFill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819400" y="1371600"/>
            <a:ext cx="3521075" cy="777875"/>
            <a:chOff x="1728" y="1008"/>
            <a:chExt cx="2218" cy="490"/>
          </a:xfrm>
        </p:grpSpPr>
        <p:sp>
          <p:nvSpPr>
            <p:cNvPr id="86019" name="Text Box 3"/>
            <p:cNvSpPr txBox="1">
              <a:spLocks noChangeArrowheads="1"/>
            </p:cNvSpPr>
            <p:nvPr/>
          </p:nvSpPr>
          <p:spPr bwMode="auto">
            <a:xfrm>
              <a:off x="1728" y="1008"/>
              <a:ext cx="2218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Local (Walksat) Search</a:t>
              </a:r>
              <a:endParaRPr lang="en-US" u="sng"/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2208" y="1248"/>
              <a:ext cx="130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Order 30, 33, 36</a:t>
              </a:r>
              <a:endParaRPr lang="en-US" u="sng"/>
            </a:p>
          </p:txBody>
        </p:sp>
      </p:grpSp>
      <p:sp>
        <p:nvSpPr>
          <p:cNvPr id="86033" name="Text Box 17"/>
          <p:cNvSpPr txBox="1">
            <a:spLocks noChangeArrowheads="1"/>
          </p:cNvSpPr>
          <p:nvPr/>
        </p:nvSpPr>
        <p:spPr bwMode="auto">
          <a:xfrm>
            <a:off x="381000" y="6035675"/>
            <a:ext cx="84582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First solid statistics for overconstrainted area!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Programming Assignment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Solving </a:t>
            </a:r>
            <a:r>
              <a:rPr lang="en-US" dirty="0" err="1" smtClean="0"/>
              <a:t>Quasigroup</a:t>
            </a:r>
            <a:r>
              <a:rPr lang="en-US" dirty="0" smtClean="0"/>
              <a:t> Completion Problems</a:t>
            </a:r>
          </a:p>
          <a:p>
            <a:r>
              <a:rPr lang="en-US" dirty="0" smtClean="0"/>
              <a:t>Write a Prolog program to solve directly</a:t>
            </a:r>
          </a:p>
          <a:p>
            <a:r>
              <a:rPr lang="en-US" dirty="0" smtClean="0"/>
              <a:t>Use Prolog to generate a propositional SAT formula, then solve the SAT problem using your SAT solver (or my own implementation of </a:t>
            </a:r>
            <a:r>
              <a:rPr lang="en-US" dirty="0" err="1" smtClean="0"/>
              <a:t>Walksat</a:t>
            </a:r>
            <a:r>
              <a:rPr lang="en-US" dirty="0" smtClean="0"/>
              <a:t>)</a:t>
            </a:r>
          </a:p>
          <a:p>
            <a:r>
              <a:rPr lang="en-US" dirty="0" smtClean="0"/>
              <a:t>Details will be posted by Saturday morning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Default Reasoning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vs. Universal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are universally true?</a:t>
            </a:r>
          </a:p>
          <a:p>
            <a:pPr lvl="1"/>
            <a:r>
              <a:rPr lang="en-US" dirty="0" smtClean="0"/>
              <a:t>Violins have 4 strings.</a:t>
            </a:r>
          </a:p>
          <a:p>
            <a:pPr lvl="1"/>
            <a:r>
              <a:rPr lang="en-US" dirty="0" smtClean="0"/>
              <a:t>The classical violin has 4 strings.</a:t>
            </a:r>
          </a:p>
          <a:p>
            <a:pPr lvl="1"/>
            <a:r>
              <a:rPr lang="en-US" dirty="0" smtClean="0"/>
              <a:t>A normal classical violin has 4 strings</a:t>
            </a:r>
          </a:p>
          <a:p>
            <a:pPr lvl="1"/>
            <a:r>
              <a:rPr lang="en-US" dirty="0" smtClean="0"/>
              <a:t>Dogs have 4 legs</a:t>
            </a:r>
          </a:p>
          <a:p>
            <a:pPr lvl="1"/>
            <a:r>
              <a:rPr lang="en-US" dirty="0" smtClean="0"/>
              <a:t>Normal dogs have 4 legs</a:t>
            </a:r>
          </a:p>
          <a:p>
            <a:r>
              <a:rPr lang="en-US" dirty="0" smtClean="0"/>
              <a:t>But what is "normal"?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Generics vs. Statistical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 generic knowledge just statistical?</a:t>
            </a:r>
          </a:p>
          <a:p>
            <a:r>
              <a:rPr lang="en-US" dirty="0" smtClean="0"/>
              <a:t>Dogs have fur.</a:t>
            </a:r>
          </a:p>
          <a:p>
            <a:pPr lvl="1"/>
            <a:r>
              <a:rPr lang="en-US" dirty="0" smtClean="0"/>
              <a:t>The concepts of "</a:t>
            </a:r>
            <a:r>
              <a:rPr lang="en-US" dirty="0" err="1" smtClean="0"/>
              <a:t>dogginess</a:t>
            </a:r>
            <a:r>
              <a:rPr lang="en-US" dirty="0" smtClean="0"/>
              <a:t>" is inseparable from "furriness"</a:t>
            </a:r>
          </a:p>
          <a:p>
            <a:r>
              <a:rPr lang="en-US" dirty="0" smtClean="0"/>
              <a:t>99% of dogs have</a:t>
            </a:r>
            <a:r>
              <a:rPr lang="en-US" dirty="0" smtClean="0"/>
              <a:t> fur</a:t>
            </a:r>
          </a:p>
          <a:p>
            <a:r>
              <a:rPr lang="en-US" dirty="0" smtClean="0"/>
              <a:t>99% of Americans have a first name that ends in a consonant</a:t>
            </a:r>
          </a:p>
          <a:p>
            <a:r>
              <a:rPr lang="en-US" dirty="0" smtClean="0"/>
              <a:t>Americans have first name that end in consonants (?!)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Kinds of Default 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General Statements</a:t>
            </a:r>
          </a:p>
          <a:p>
            <a:pPr lvl="1"/>
            <a:r>
              <a:rPr lang="en-US" dirty="0" smtClean="0"/>
              <a:t>Generic or prototypical: Dogs have fur</a:t>
            </a:r>
          </a:p>
          <a:p>
            <a:pPr lvl="1"/>
            <a:r>
              <a:rPr lang="en-US" dirty="0" smtClean="0"/>
              <a:t>Statistical: Most Republicans are against gun laws</a:t>
            </a:r>
          </a:p>
          <a:p>
            <a:r>
              <a:rPr lang="en-US" dirty="0" smtClean="0"/>
              <a:t>Conventions of Human Interaction</a:t>
            </a:r>
          </a:p>
          <a:p>
            <a:pPr lvl="1"/>
            <a:r>
              <a:rPr lang="en-US" dirty="0" smtClean="0"/>
              <a:t>"Most people got an A in 444" -&gt; not the case that everyone got an A in 444</a:t>
            </a:r>
          </a:p>
          <a:p>
            <a:r>
              <a:rPr lang="en-US" dirty="0" smtClean="0"/>
              <a:t>Based on lack of information</a:t>
            </a:r>
          </a:p>
          <a:p>
            <a:pPr lvl="1"/>
            <a:r>
              <a:rPr lang="en-US" dirty="0" smtClean="0"/>
              <a:t>I believe I haven't won a </a:t>
            </a:r>
            <a:r>
              <a:rPr lang="en-US" dirty="0" err="1" smtClean="0"/>
              <a:t>Macarther</a:t>
            </a:r>
            <a:r>
              <a:rPr lang="en-US" dirty="0" smtClean="0"/>
              <a:t> Genius award</a:t>
            </a:r>
          </a:p>
          <a:p>
            <a:r>
              <a:rPr lang="en-US" dirty="0" smtClean="0"/>
              <a:t>Based on an explicit exhaustive knowledge</a:t>
            </a:r>
          </a:p>
          <a:p>
            <a:pPr lvl="1"/>
            <a:r>
              <a:rPr lang="en-US" dirty="0" smtClean="0"/>
              <a:t>Mary is not registered for my class, because she is not listed on the class roster.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Closed-World Assumption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Unless an atomic sentence is known to be true, it can be assumed to be false.</a:t>
            </a:r>
          </a:p>
          <a:p>
            <a:r>
              <a:rPr lang="en-US" dirty="0" smtClean="0"/>
              <a:t>Prolog: goal "not P" means "not provable"</a:t>
            </a:r>
          </a:p>
          <a:p>
            <a:pPr lvl="1"/>
            <a:r>
              <a:rPr lang="en-US" dirty="0" smtClean="0"/>
              <a:t>\+/ </a:t>
            </a:r>
            <a:r>
              <a:rPr lang="en-US" dirty="0" err="1" smtClean="0"/>
              <a:t>p(e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Recall: \+/ </a:t>
            </a:r>
            <a:r>
              <a:rPr lang="en-US" dirty="0" err="1" smtClean="0"/>
              <a:t>p</a:t>
            </a:r>
            <a:r>
              <a:rPr lang="en-US" dirty="0" err="1" smtClean="0"/>
              <a:t>(E</a:t>
            </a:r>
            <a:r>
              <a:rPr lang="en-US" dirty="0" smtClean="0"/>
              <a:t>)  </a:t>
            </a:r>
            <a:r>
              <a:rPr lang="en-US" dirty="0" smtClean="0"/>
              <a:t>means \+/ Exists</a:t>
            </a:r>
            <a:r>
              <a:rPr lang="en-US" dirty="0" smtClean="0"/>
              <a:t> E </a:t>
            </a:r>
            <a:r>
              <a:rPr lang="en-US" dirty="0" smtClean="0"/>
              <a:t>. </a:t>
            </a:r>
            <a:r>
              <a:rPr lang="en-US" dirty="0" err="1" smtClean="0"/>
              <a:t>p</a:t>
            </a:r>
            <a:r>
              <a:rPr lang="en-US" dirty="0" err="1" smtClean="0"/>
              <a:t>(E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KB+ = KB U {~</a:t>
            </a:r>
            <a:r>
              <a:rPr lang="en-US" dirty="0" err="1" smtClean="0"/>
              <a:t>p</a:t>
            </a:r>
            <a:r>
              <a:rPr lang="en-US" dirty="0" smtClean="0"/>
              <a:t> | </a:t>
            </a:r>
            <a:r>
              <a:rPr lang="en-US" dirty="0" err="1" smtClean="0"/>
              <a:t>p</a:t>
            </a:r>
            <a:r>
              <a:rPr lang="en-US" dirty="0" smtClean="0"/>
              <a:t> is atomic and not KB|=</a:t>
            </a:r>
            <a:r>
              <a:rPr lang="en-US" dirty="0" err="1" smtClean="0"/>
              <a:t>p</a:t>
            </a:r>
            <a:r>
              <a:rPr lang="en-US" dirty="0" smtClean="0"/>
              <a:t>}</a:t>
            </a:r>
          </a:p>
          <a:p>
            <a:r>
              <a:rPr lang="en-US" dirty="0" smtClean="0"/>
              <a:t>What could go wrong?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Problem: Disjunctions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Suppose KB = { </a:t>
            </a:r>
            <a:r>
              <a:rPr lang="en-US" dirty="0" err="1" smtClean="0"/>
              <a:t>p</a:t>
            </a:r>
            <a:r>
              <a:rPr lang="en-US" dirty="0" smtClean="0"/>
              <a:t> V </a:t>
            </a:r>
            <a:r>
              <a:rPr lang="en-US" dirty="0" err="1" smtClean="0"/>
              <a:t>q</a:t>
            </a:r>
            <a:r>
              <a:rPr lang="en-US" dirty="0" smtClean="0"/>
              <a:t> }</a:t>
            </a:r>
          </a:p>
          <a:p>
            <a:r>
              <a:rPr lang="en-US" dirty="0" smtClean="0"/>
              <a:t>Then KB+ = { </a:t>
            </a:r>
            <a:r>
              <a:rPr lang="en-US" dirty="0" err="1" smtClean="0"/>
              <a:t>p</a:t>
            </a:r>
            <a:r>
              <a:rPr lang="en-US" dirty="0" smtClean="0"/>
              <a:t> V </a:t>
            </a:r>
            <a:r>
              <a:rPr lang="en-US" dirty="0" err="1" smtClean="0"/>
              <a:t>q</a:t>
            </a:r>
            <a:r>
              <a:rPr lang="en-US" dirty="0" smtClean="0"/>
              <a:t>, ~</a:t>
            </a:r>
            <a:r>
              <a:rPr lang="en-US" dirty="0" err="1" smtClean="0"/>
              <a:t>p</a:t>
            </a:r>
            <a:r>
              <a:rPr lang="en-US" dirty="0" smtClean="0"/>
              <a:t>, ~</a:t>
            </a:r>
            <a:r>
              <a:rPr lang="en-US" dirty="0" err="1" smtClean="0"/>
              <a:t>q</a:t>
            </a:r>
            <a:r>
              <a:rPr lang="en-US" dirty="0" smtClean="0"/>
              <a:t> }</a:t>
            </a:r>
          </a:p>
          <a:p>
            <a:r>
              <a:rPr lang="en-US" dirty="0" smtClean="0"/>
              <a:t>Thus: CWA cannot be safely applied to a KB that contains positive disjunctive statements.</a:t>
            </a:r>
          </a:p>
          <a:p>
            <a:r>
              <a:rPr lang="en-US" dirty="0" smtClean="0"/>
              <a:t>Prolog has no positive disjunctive statements.</a:t>
            </a:r>
          </a:p>
          <a:p>
            <a:r>
              <a:rPr lang="en-US" dirty="0" smtClean="0"/>
              <a:t>Is CWA safe for Prolog?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CWA vs. \+/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Consider Prolog program:</a:t>
            </a:r>
          </a:p>
          <a:p>
            <a:pPr lvl="1">
              <a:buNone/>
            </a:pPr>
            <a:r>
              <a:rPr lang="en-US" dirty="0" err="1" smtClean="0"/>
              <a:t>q</a:t>
            </a:r>
            <a:r>
              <a:rPr lang="en-US" dirty="0" smtClean="0"/>
              <a:t> :- \+/ </a:t>
            </a:r>
            <a:r>
              <a:rPr lang="en-US" dirty="0" err="1" smtClean="0"/>
              <a:t>p</a:t>
            </a:r>
            <a:r>
              <a:rPr lang="en-US" dirty="0" smtClean="0"/>
              <a:t>.</a:t>
            </a:r>
          </a:p>
          <a:p>
            <a:pPr lvl="1">
              <a:buNone/>
            </a:pPr>
            <a:r>
              <a:rPr lang="en-US" dirty="0" err="1" smtClean="0"/>
              <a:t>p</a:t>
            </a:r>
            <a:r>
              <a:rPr lang="en-US" dirty="0" smtClean="0"/>
              <a:t> :- \+/ </a:t>
            </a:r>
            <a:r>
              <a:rPr lang="en-US" dirty="0" err="1" smtClean="0"/>
              <a:t>q</a:t>
            </a:r>
            <a:r>
              <a:rPr lang="en-US" dirty="0" smtClean="0"/>
              <a:t>.</a:t>
            </a:r>
          </a:p>
          <a:p>
            <a:r>
              <a:rPr lang="en-US" dirty="0" smtClean="0"/>
              <a:t>Is </a:t>
            </a:r>
            <a:r>
              <a:rPr lang="en-US" dirty="0" err="1" smtClean="0"/>
              <a:t>q</a:t>
            </a:r>
            <a:r>
              <a:rPr lang="en-US" dirty="0" smtClean="0"/>
              <a:t> provable?  Is </a:t>
            </a:r>
            <a:r>
              <a:rPr lang="en-US" dirty="0" err="1" smtClean="0"/>
              <a:t>p</a:t>
            </a:r>
            <a:r>
              <a:rPr lang="en-US" dirty="0" smtClean="0"/>
              <a:t> provable?</a:t>
            </a:r>
          </a:p>
          <a:p>
            <a:r>
              <a:rPr lang="en-US" dirty="0" smtClean="0"/>
              <a:t>Is ~</a:t>
            </a:r>
            <a:r>
              <a:rPr lang="en-US" dirty="0" err="1" smtClean="0"/>
              <a:t>q</a:t>
            </a:r>
            <a:r>
              <a:rPr lang="en-US" dirty="0" smtClean="0"/>
              <a:t> in KB+?  What about ~</a:t>
            </a:r>
            <a:r>
              <a:rPr lang="en-US" dirty="0" err="1" smtClean="0"/>
              <a:t>p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p</a:t>
            </a:r>
            <a:r>
              <a:rPr lang="en-US" dirty="0" smtClean="0"/>
              <a:t> is not provable, but we can't allow ~</a:t>
            </a:r>
            <a:r>
              <a:rPr lang="en-US" dirty="0" err="1" smtClean="0"/>
              <a:t>p</a:t>
            </a:r>
            <a:r>
              <a:rPr lang="en-US" dirty="0" smtClean="0"/>
              <a:t> in KB+, because then </a:t>
            </a:r>
            <a:r>
              <a:rPr lang="en-US" dirty="0" err="1" smtClean="0"/>
              <a:t>q</a:t>
            </a:r>
            <a:r>
              <a:rPr lang="en-US" dirty="0" smtClean="0"/>
              <a:t> should be provable (and vice versa)</a:t>
            </a:r>
          </a:p>
          <a:p>
            <a:r>
              <a:rPr lang="en-US" dirty="0" smtClean="0"/>
              <a:t>However: CWA and \+/ coincide if the Prolog program is "stratified"</a:t>
            </a:r>
          </a:p>
          <a:p>
            <a:pPr lvl="1"/>
            <a:r>
              <a:rPr lang="en-US" dirty="0" smtClean="0"/>
              <a:t>Never apply \+/ to a predicate that appears EARLIER in the program.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CWA and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CWA is typically used in ordinary databases.</a:t>
            </a:r>
          </a:p>
          <a:p>
            <a:r>
              <a:rPr lang="en-US" dirty="0" smtClean="0"/>
              <a:t>DB table: Prolog relation specified by enumerating positive literals.</a:t>
            </a:r>
          </a:p>
          <a:p>
            <a:r>
              <a:rPr lang="en-US" dirty="0" smtClean="0"/>
              <a:t>DB view: non-recursive pure Prolog clause.</a:t>
            </a:r>
          </a:p>
          <a:p>
            <a:r>
              <a:rPr lang="en-US" dirty="0" smtClean="0"/>
              <a:t>Key property: DB |= (</a:t>
            </a:r>
            <a:r>
              <a:rPr lang="en-US" dirty="0" err="1" smtClean="0"/>
              <a:t>p</a:t>
            </a:r>
            <a:r>
              <a:rPr lang="en-US" dirty="0" smtClean="0"/>
              <a:t> V </a:t>
            </a:r>
            <a:r>
              <a:rPr lang="en-US" dirty="0" err="1" smtClean="0"/>
              <a:t>q</a:t>
            </a:r>
            <a:r>
              <a:rPr lang="en-US" dirty="0" smtClean="0"/>
              <a:t>) </a:t>
            </a:r>
            <a:r>
              <a:rPr lang="en-US" dirty="0" err="1" smtClean="0"/>
              <a:t>iff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DB |= </a:t>
            </a:r>
            <a:r>
              <a:rPr lang="en-US" dirty="0" err="1" smtClean="0"/>
              <a:t>p</a:t>
            </a:r>
            <a:r>
              <a:rPr lang="en-US" dirty="0" smtClean="0"/>
              <a:t>     OR     DB |= </a:t>
            </a:r>
            <a:r>
              <a:rPr lang="en-US" dirty="0" err="1" smtClean="0"/>
              <a:t>q</a:t>
            </a:r>
            <a:endParaRPr lang="en-US" dirty="0" smtClean="0"/>
          </a:p>
          <a:p>
            <a:r>
              <a:rPr lang="en-US" dirty="0" smtClean="0"/>
              <a:t>How is this different from the general case of logical entailment?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481013" y="1295400"/>
            <a:ext cx="8662987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63DE8"/>
                </a:solidFill>
              </a:rPr>
              <a:t>Given an N X N matrix, and given N colors, color the matrix in such a way that: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800" b="1">
              <a:solidFill>
                <a:srgbClr val="063DE8"/>
              </a:solidFill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63DE8"/>
                </a:solidFill>
              </a:rPr>
              <a:t>	 -all cells are colored;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63DE8"/>
                </a:solidFill>
              </a:rPr>
              <a:t>	- each color occurs exactly once in each 		  row;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800" b="1">
                <a:solidFill>
                  <a:srgbClr val="063DE8"/>
                </a:solidFill>
              </a:rPr>
              <a:t>	- each color occurs exactly once in each 		  column;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038600" y="5181600"/>
            <a:ext cx="1176338" cy="993775"/>
            <a:chOff x="1633" y="3286"/>
            <a:chExt cx="741" cy="626"/>
          </a:xfrm>
        </p:grpSpPr>
        <p:sp>
          <p:nvSpPr>
            <p:cNvPr id="73736" name="Rectangle 8"/>
            <p:cNvSpPr>
              <a:spLocks noChangeArrowheads="1"/>
            </p:cNvSpPr>
            <p:nvPr/>
          </p:nvSpPr>
          <p:spPr bwMode="auto">
            <a:xfrm>
              <a:off x="1633" y="3286"/>
              <a:ext cx="180" cy="150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37" name="Rectangle 9"/>
            <p:cNvSpPr>
              <a:spLocks noChangeArrowheads="1"/>
            </p:cNvSpPr>
            <p:nvPr/>
          </p:nvSpPr>
          <p:spPr bwMode="auto">
            <a:xfrm>
              <a:off x="1821" y="3286"/>
              <a:ext cx="179" cy="15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38" name="Rectangle 10"/>
            <p:cNvSpPr>
              <a:spLocks noChangeArrowheads="1"/>
            </p:cNvSpPr>
            <p:nvPr/>
          </p:nvSpPr>
          <p:spPr bwMode="auto">
            <a:xfrm>
              <a:off x="2008" y="3286"/>
              <a:ext cx="179" cy="15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39" name="Rectangle 11"/>
            <p:cNvSpPr>
              <a:spLocks noChangeArrowheads="1"/>
            </p:cNvSpPr>
            <p:nvPr/>
          </p:nvSpPr>
          <p:spPr bwMode="auto">
            <a:xfrm>
              <a:off x="2195" y="3286"/>
              <a:ext cx="179" cy="15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40" name="Rectangle 12"/>
            <p:cNvSpPr>
              <a:spLocks noChangeArrowheads="1"/>
            </p:cNvSpPr>
            <p:nvPr/>
          </p:nvSpPr>
          <p:spPr bwMode="auto">
            <a:xfrm>
              <a:off x="1633" y="3444"/>
              <a:ext cx="180" cy="151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41" name="Rectangle 13"/>
            <p:cNvSpPr>
              <a:spLocks noChangeArrowheads="1"/>
            </p:cNvSpPr>
            <p:nvPr/>
          </p:nvSpPr>
          <p:spPr bwMode="auto">
            <a:xfrm>
              <a:off x="1821" y="3444"/>
              <a:ext cx="179" cy="15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42" name="Rectangle 14"/>
            <p:cNvSpPr>
              <a:spLocks noChangeArrowheads="1"/>
            </p:cNvSpPr>
            <p:nvPr/>
          </p:nvSpPr>
          <p:spPr bwMode="auto">
            <a:xfrm>
              <a:off x="2008" y="3444"/>
              <a:ext cx="179" cy="151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43" name="Rectangle 15"/>
            <p:cNvSpPr>
              <a:spLocks noChangeArrowheads="1"/>
            </p:cNvSpPr>
            <p:nvPr/>
          </p:nvSpPr>
          <p:spPr bwMode="auto">
            <a:xfrm>
              <a:off x="2195" y="3444"/>
              <a:ext cx="179" cy="151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44" name="Rectangle 16"/>
            <p:cNvSpPr>
              <a:spLocks noChangeArrowheads="1"/>
            </p:cNvSpPr>
            <p:nvPr/>
          </p:nvSpPr>
          <p:spPr bwMode="auto">
            <a:xfrm>
              <a:off x="1633" y="3603"/>
              <a:ext cx="180" cy="151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45" name="Rectangle 17"/>
            <p:cNvSpPr>
              <a:spLocks noChangeArrowheads="1"/>
            </p:cNvSpPr>
            <p:nvPr/>
          </p:nvSpPr>
          <p:spPr bwMode="auto">
            <a:xfrm>
              <a:off x="1821" y="3603"/>
              <a:ext cx="179" cy="151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46" name="Rectangle 18"/>
            <p:cNvSpPr>
              <a:spLocks noChangeArrowheads="1"/>
            </p:cNvSpPr>
            <p:nvPr/>
          </p:nvSpPr>
          <p:spPr bwMode="auto">
            <a:xfrm>
              <a:off x="2008" y="3603"/>
              <a:ext cx="179" cy="151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47" name="Rectangle 19"/>
            <p:cNvSpPr>
              <a:spLocks noChangeArrowheads="1"/>
            </p:cNvSpPr>
            <p:nvPr/>
          </p:nvSpPr>
          <p:spPr bwMode="auto">
            <a:xfrm>
              <a:off x="2195" y="3603"/>
              <a:ext cx="179" cy="151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48" name="Rectangle 20"/>
            <p:cNvSpPr>
              <a:spLocks noChangeArrowheads="1"/>
            </p:cNvSpPr>
            <p:nvPr/>
          </p:nvSpPr>
          <p:spPr bwMode="auto">
            <a:xfrm>
              <a:off x="1633" y="3762"/>
              <a:ext cx="180" cy="150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49" name="Rectangle 21"/>
            <p:cNvSpPr>
              <a:spLocks noChangeArrowheads="1"/>
            </p:cNvSpPr>
            <p:nvPr/>
          </p:nvSpPr>
          <p:spPr bwMode="auto">
            <a:xfrm>
              <a:off x="1821" y="3762"/>
              <a:ext cx="179" cy="150"/>
            </a:xfrm>
            <a:prstGeom prst="rect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50" name="Rectangle 22"/>
            <p:cNvSpPr>
              <a:spLocks noChangeArrowheads="1"/>
            </p:cNvSpPr>
            <p:nvPr/>
          </p:nvSpPr>
          <p:spPr bwMode="auto">
            <a:xfrm>
              <a:off x="2008" y="3762"/>
              <a:ext cx="179" cy="150"/>
            </a:xfrm>
            <a:prstGeom prst="rect">
              <a:avLst/>
            </a:prstGeom>
            <a:solidFill>
              <a:srgbClr val="FAFD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  <p:sp>
          <p:nvSpPr>
            <p:cNvPr id="73751" name="Rectangle 23"/>
            <p:cNvSpPr>
              <a:spLocks noChangeArrowheads="1"/>
            </p:cNvSpPr>
            <p:nvPr/>
          </p:nvSpPr>
          <p:spPr bwMode="auto">
            <a:xfrm>
              <a:off x="2195" y="3762"/>
              <a:ext cx="179" cy="150"/>
            </a:xfrm>
            <a:prstGeom prst="rect">
              <a:avLst/>
            </a:prstGeom>
            <a:solidFill>
              <a:srgbClr val="063DE8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</p:grpSp>
      <p:sp>
        <p:nvSpPr>
          <p:cNvPr id="73752" name="Rectangle 24"/>
          <p:cNvSpPr>
            <a:spLocks noChangeArrowheads="1"/>
          </p:cNvSpPr>
          <p:nvPr/>
        </p:nvSpPr>
        <p:spPr bwMode="auto">
          <a:xfrm>
            <a:off x="2413000" y="230188"/>
            <a:ext cx="42291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3600" b="1">
              <a:solidFill>
                <a:srgbClr val="FC0128"/>
              </a:solidFill>
            </a:endParaRPr>
          </a:p>
        </p:txBody>
      </p:sp>
      <p:sp>
        <p:nvSpPr>
          <p:cNvPr id="73753" name="Text Box 25"/>
          <p:cNvSpPr txBox="1">
            <a:spLocks noChangeArrowheads="1"/>
          </p:cNvSpPr>
          <p:nvPr/>
        </p:nvSpPr>
        <p:spPr bwMode="auto">
          <a:xfrm>
            <a:off x="5457825" y="5562600"/>
            <a:ext cx="2928938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FC0128"/>
                </a:solidFill>
              </a:rPr>
              <a:t> Quasigroup or Latin Square</a:t>
            </a:r>
            <a:endParaRPr lang="en-US" sz="1600">
              <a:solidFill>
                <a:srgbClr val="FC0128"/>
              </a:solidFill>
            </a:endParaRPr>
          </a:p>
        </p:txBody>
      </p:sp>
      <p:sp>
        <p:nvSpPr>
          <p:cNvPr id="73754" name="Rectangle 26"/>
          <p:cNvSpPr>
            <a:spLocks noChangeArrowheads="1"/>
          </p:cNvSpPr>
          <p:nvPr/>
        </p:nvSpPr>
        <p:spPr bwMode="auto">
          <a:xfrm>
            <a:off x="1193800" y="152400"/>
            <a:ext cx="6483350" cy="641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C0128"/>
                </a:solidFill>
              </a:rPr>
              <a:t>Quasigroup or Latin Squares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the CWA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Much work in AI in 1970-1999 on more general formalisms for default reasoning</a:t>
            </a:r>
          </a:p>
          <a:p>
            <a:pPr lvl="1"/>
            <a:r>
              <a:rPr lang="en-US" dirty="0" smtClean="0"/>
              <a:t>Generalized CWA</a:t>
            </a:r>
          </a:p>
          <a:p>
            <a:pPr lvl="1"/>
            <a:r>
              <a:rPr lang="en-US" dirty="0" smtClean="0"/>
              <a:t>Circumscription</a:t>
            </a:r>
          </a:p>
          <a:p>
            <a:pPr lvl="1"/>
            <a:r>
              <a:rPr lang="en-US" dirty="0" smtClean="0"/>
              <a:t>Default logic</a:t>
            </a:r>
          </a:p>
          <a:p>
            <a:pPr lvl="1"/>
            <a:r>
              <a:rPr lang="en-US" dirty="0" err="1" smtClean="0"/>
              <a:t>Autoepistemic</a:t>
            </a:r>
            <a:r>
              <a:rPr lang="en-US" dirty="0" smtClean="0"/>
              <a:t> logic</a:t>
            </a:r>
          </a:p>
          <a:p>
            <a:pPr lvl="1"/>
            <a:r>
              <a:rPr lang="en-US" dirty="0" smtClean="0"/>
              <a:t>Various probabilistic (statistical) representations</a:t>
            </a:r>
          </a:p>
          <a:p>
            <a:r>
              <a:rPr lang="en-US" dirty="0" smtClean="0"/>
              <a:t>During last decade, almost all work has been on statistical methods (</a:t>
            </a:r>
            <a:r>
              <a:rPr lang="en-US" dirty="0" err="1" smtClean="0"/>
              <a:t>Bayes</a:t>
            </a:r>
            <a:r>
              <a:rPr lang="en-US" dirty="0" smtClean="0"/>
              <a:t> nets, etc)</a:t>
            </a:r>
          </a:p>
          <a:p>
            <a:r>
              <a:rPr lang="en-US" dirty="0" smtClean="0"/>
              <a:t>But, even in statistical representations, default assumptions implicitly appear</a:t>
            </a:r>
          </a:p>
          <a:p>
            <a:pPr lvl="1"/>
            <a:r>
              <a:rPr lang="en-US" dirty="0" smtClean="0"/>
              <a:t>"independence assumptions" in a Bayesian network</a:t>
            </a:r>
          </a:p>
          <a:p>
            <a:pPr lvl="1"/>
            <a:r>
              <a:rPr lang="en-US" dirty="0" smtClean="0"/>
              <a:t>Some kind of default reasoning is inescapable!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Extends FOL with default rules</a:t>
            </a:r>
          </a:p>
          <a:p>
            <a:r>
              <a:rPr lang="en-US" dirty="0" err="1" smtClean="0"/>
              <a:t>Oridinary</a:t>
            </a:r>
            <a:r>
              <a:rPr lang="en-US" dirty="0" smtClean="0"/>
              <a:t> FOL:   {provable} / {conclusion}</a:t>
            </a:r>
          </a:p>
          <a:p>
            <a:r>
              <a:rPr lang="en-US" dirty="0" smtClean="0"/>
              <a:t>Default rule:</a:t>
            </a:r>
          </a:p>
          <a:p>
            <a:pPr>
              <a:buNone/>
            </a:pPr>
            <a:r>
              <a:rPr lang="en-US" dirty="0" smtClean="0"/>
              <a:t>      {provable} : {consistent} / conclusion</a:t>
            </a:r>
          </a:p>
          <a:p>
            <a:r>
              <a:rPr lang="en-US" dirty="0" smtClean="0"/>
              <a:t>Why is this any better than \+/ ~{consistent}?</a:t>
            </a:r>
          </a:p>
          <a:p>
            <a:r>
              <a:rPr lang="en-US" dirty="0" smtClean="0"/>
              <a:t>The "</a:t>
            </a:r>
            <a:r>
              <a:rPr lang="en-US" dirty="0" err="1" smtClean="0"/>
              <a:t>consisent</a:t>
            </a:r>
            <a:r>
              <a:rPr lang="en-US" dirty="0" smtClean="0"/>
              <a:t>" check is against the full, final set of logical consequences of the theory</a:t>
            </a:r>
          </a:p>
          <a:p>
            <a:r>
              <a:rPr lang="en-US" dirty="0" smtClean="0"/>
              <a:t>Full set of consequences = Extension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Default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Default theory: the {conclusion} is included in the {consistent} check</a:t>
            </a:r>
          </a:p>
          <a:p>
            <a:r>
              <a:rPr lang="en-US" dirty="0" smtClean="0"/>
              <a:t>Theorem: every normal default theory has at least </a:t>
            </a:r>
            <a:r>
              <a:rPr lang="en-US" smtClean="0"/>
              <a:t>one extension.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sp>
        <p:nvSpPr>
          <p:cNvPr id="747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1003300" y="52388"/>
            <a:ext cx="7162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 anchor="ctr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FC0128"/>
                </a:solidFill>
              </a:rPr>
              <a:t>Quasigroup Completion Problem (QCP)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304800" y="1295400"/>
            <a:ext cx="88392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63DE8"/>
                </a:solidFill>
              </a:rPr>
              <a:t>Given a </a:t>
            </a:r>
            <a:r>
              <a:rPr lang="en-US" sz="2800" b="1">
                <a:solidFill>
                  <a:srgbClr val="FC0128"/>
                </a:solidFill>
              </a:rPr>
              <a:t>partial assignment of colors</a:t>
            </a:r>
            <a:r>
              <a:rPr lang="en-US" sz="2800" b="1">
                <a:solidFill>
                  <a:srgbClr val="063DE8"/>
                </a:solidFill>
              </a:rPr>
              <a:t> (10 colors in this case), can the partial quasigroup (latin square)  be completed so we obtain a </a:t>
            </a:r>
            <a:r>
              <a:rPr lang="en-US" sz="2800" b="1">
                <a:solidFill>
                  <a:srgbClr val="FC0128"/>
                </a:solidFill>
              </a:rPr>
              <a:t>full quasigroup?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b="1" i="1">
              <a:solidFill>
                <a:srgbClr val="063DE8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63DE8"/>
                </a:solidFill>
              </a:rPr>
              <a:t>Example: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676400" y="3657600"/>
            <a:ext cx="2422525" cy="2406650"/>
            <a:chOff x="1051" y="2510"/>
            <a:chExt cx="1526" cy="1516"/>
          </a:xfrm>
        </p:grpSpPr>
        <p:pic>
          <p:nvPicPr>
            <p:cNvPr id="74761" name="Picture 9" descr="C:\WINDOWS\Desktop\sab\10x10p2.gif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1" y="2510"/>
              <a:ext cx="1516" cy="1516"/>
            </a:xfrm>
            <a:prstGeom prst="rect">
              <a:avLst/>
            </a:prstGeom>
            <a:noFill/>
          </p:spPr>
        </p:pic>
        <p:sp>
          <p:nvSpPr>
            <p:cNvPr id="74762" name="Rectangle 10"/>
            <p:cNvSpPr>
              <a:spLocks noChangeArrowheads="1"/>
            </p:cNvSpPr>
            <p:nvPr/>
          </p:nvSpPr>
          <p:spPr bwMode="auto">
            <a:xfrm>
              <a:off x="1051" y="2511"/>
              <a:ext cx="1505" cy="1503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34000" y="3657600"/>
            <a:ext cx="2403475" cy="2374900"/>
            <a:chOff x="2649" y="2506"/>
            <a:chExt cx="1514" cy="1496"/>
          </a:xfrm>
        </p:grpSpPr>
        <p:pic>
          <p:nvPicPr>
            <p:cNvPr id="74764" name="Picture 12" descr="C:\WINDOWS\Desktop\sab\10x102.gif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9" y="2506"/>
              <a:ext cx="1514" cy="1496"/>
            </a:xfrm>
            <a:prstGeom prst="rect">
              <a:avLst/>
            </a:prstGeom>
            <a:noFill/>
          </p:spPr>
        </p:pic>
        <p:sp>
          <p:nvSpPr>
            <p:cNvPr id="74765" name="Rectangle 13"/>
            <p:cNvSpPr>
              <a:spLocks noChangeArrowheads="1"/>
            </p:cNvSpPr>
            <p:nvPr/>
          </p:nvSpPr>
          <p:spPr bwMode="auto">
            <a:xfrm>
              <a:off x="2650" y="2511"/>
              <a:ext cx="1504" cy="1486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b="1">
                <a:solidFill>
                  <a:srgbClr val="063DE8"/>
                </a:solidFill>
              </a:endParaRPr>
            </a:p>
          </p:txBody>
        </p:sp>
      </p:grpSp>
      <p:sp>
        <p:nvSpPr>
          <p:cNvPr id="74770" name="Text Box 18"/>
          <p:cNvSpPr txBox="1">
            <a:spLocks noChangeArrowheads="1"/>
          </p:cNvSpPr>
          <p:nvPr/>
        </p:nvSpPr>
        <p:spPr bwMode="auto">
          <a:xfrm>
            <a:off x="1676400" y="6248400"/>
            <a:ext cx="233045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C0128"/>
                </a:solidFill>
              </a:rPr>
              <a:t>32% preassignment</a:t>
            </a:r>
            <a:endParaRPr lang="en-US" sz="2400" b="1" u="sng">
              <a:solidFill>
                <a:srgbClr val="063DE8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84" y="364320"/>
            <a:ext cx="8507506" cy="551564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3" y="360638"/>
            <a:ext cx="7975600" cy="58705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975"/>
            <a:ext cx="9458325" cy="68040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sp>
        <p:nvSpPr>
          <p:cNvPr id="80900" name="Rectangle 4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sp>
        <p:nvSpPr>
          <p:cNvPr id="80903" name="Rectangle 7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63DE8"/>
              </a:solidFill>
            </a:endParaRP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1219200"/>
          </a:xfrm>
          <a:noFill/>
          <a:ln/>
          <a:effectLst>
            <a:outerShdw blurRad="63500" dist="17961" dir="18900000" algn="ctr" rotWithShape="0">
              <a:schemeClr val="tx1"/>
            </a:outerShdw>
          </a:effectLst>
        </p:spPr>
        <p:txBody>
          <a:bodyPr lIns="90488" tIns="44450" rIns="90488" bIns="44450">
            <a:normAutofit fontScale="90000"/>
          </a:bodyPr>
          <a:lstStyle/>
          <a:p>
            <a:r>
              <a:rPr lang="en-US"/>
              <a:t>QCP:</a:t>
            </a:r>
            <a:br>
              <a:rPr lang="en-US"/>
            </a:br>
            <a:r>
              <a:rPr lang="en-US"/>
              <a:t> A Framework for Studying Search</a:t>
            </a:r>
          </a:p>
        </p:txBody>
      </p:sp>
      <p:sp>
        <p:nvSpPr>
          <p:cNvPr id="80905" name="Rectangle 9"/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229600" cy="4419600"/>
          </a:xfrm>
          <a:noFill/>
          <a:ln/>
        </p:spPr>
        <p:txBody>
          <a:bodyPr lIns="90488" tIns="44450" rIns="90488" bIns="44450"/>
          <a:lstStyle/>
          <a:p>
            <a:pPr>
              <a:buFontTx/>
              <a:buChar char="•"/>
            </a:pPr>
            <a:r>
              <a:rPr lang="en-US" dirty="0">
                <a:solidFill>
                  <a:schemeClr val="hlink"/>
                </a:solidFill>
              </a:rPr>
              <a:t>NP-Complete.</a:t>
            </a:r>
            <a:endParaRPr lang="en-US" dirty="0">
              <a:solidFill>
                <a:schemeClr val="accent1"/>
              </a:solidFill>
            </a:endParaRPr>
          </a:p>
          <a:p>
            <a:pPr>
              <a:buFontTx/>
              <a:buChar char="•"/>
            </a:pPr>
            <a:r>
              <a:rPr lang="en-US" dirty="0"/>
              <a:t>Random instances have </a:t>
            </a:r>
            <a:r>
              <a:rPr lang="en-US" dirty="0">
                <a:solidFill>
                  <a:schemeClr val="hlink"/>
                </a:solidFill>
              </a:rPr>
              <a:t>structure </a:t>
            </a:r>
            <a:r>
              <a:rPr lang="en-US" dirty="0"/>
              <a:t>not found in random </a:t>
            </a:r>
            <a:r>
              <a:rPr lang="en-US" dirty="0" err="1"/>
              <a:t>k</a:t>
            </a:r>
            <a:r>
              <a:rPr lang="en-US" dirty="0"/>
              <a:t>-SAT</a:t>
            </a:r>
          </a:p>
          <a:p>
            <a:pPr lvl="1">
              <a:buFontTx/>
              <a:buNone/>
            </a:pPr>
            <a:r>
              <a:rPr lang="en-US" i="1" dirty="0">
                <a:solidFill>
                  <a:schemeClr val="accent2"/>
                </a:solidFill>
              </a:rPr>
              <a:t>Closer to “real world” problems!</a:t>
            </a:r>
          </a:p>
          <a:p>
            <a:pPr>
              <a:buFontTx/>
              <a:buChar char="•"/>
            </a:pPr>
            <a:r>
              <a:rPr lang="en-US" dirty="0"/>
              <a:t>Can control hardness via % </a:t>
            </a:r>
            <a:r>
              <a:rPr lang="en-US" dirty="0" err="1" smtClean="0"/>
              <a:t>preassignment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0906" name="Rectangle 10"/>
          <p:cNvSpPr>
            <a:spLocks noChangeArrowheads="1"/>
          </p:cNvSpPr>
          <p:nvPr/>
        </p:nvSpPr>
        <p:spPr bwMode="auto">
          <a:xfrm>
            <a:off x="533400" y="5257800"/>
            <a:ext cx="8077200" cy="482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660066"/>
                </a:solidFill>
                <a:latin typeface="Times New Roman" charset="0"/>
              </a:rPr>
              <a:t>(Anderson 85, Colbourn 83, 84, Denes &amp; Keedwell 94, Fujita et al. 93, Gent et al. 99, Gomes &amp; Selman 97, Gomes et al. 98, Shaw et al. 98, Walsh 99 )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Easy-Hard-Easy Pattern in </a:t>
            </a:r>
            <a:r>
              <a:rPr lang="en-US">
                <a:solidFill>
                  <a:schemeClr val="accent2"/>
                </a:solidFill>
              </a:rPr>
              <a:t>Backtracking</a:t>
            </a:r>
            <a:r>
              <a:rPr lang="en-US"/>
              <a:t> Search</a:t>
            </a:r>
          </a:p>
        </p:txBody>
      </p:sp>
      <p:pic>
        <p:nvPicPr>
          <p:cNvPr id="84995" name="Picture 3" descr="C:\WINDOWS\Desktop\INVTALK\s3036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209800"/>
            <a:ext cx="4829175" cy="3538538"/>
          </a:xfrm>
          <a:prstGeom prst="rect">
            <a:avLst/>
          </a:prstGeom>
          <a:noFill/>
        </p:spPr>
      </p:pic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4114800" y="5943600"/>
            <a:ext cx="13350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tx1"/>
                </a:solidFill>
              </a:rPr>
              <a:t>% holes</a:t>
            </a:r>
            <a:endParaRPr lang="en-US" u="sng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 rot="-5400000">
            <a:off x="423863" y="3767137"/>
            <a:ext cx="2597150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chemeClr val="tx1"/>
                </a:solidFill>
              </a:rPr>
              <a:t>Computational Cost</a:t>
            </a:r>
            <a:endParaRPr lang="en-US" u="sng">
              <a:solidFill>
                <a:schemeClr val="tx1"/>
              </a:solidFill>
            </a:endParaRP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2895600" y="1371600"/>
            <a:ext cx="3589338" cy="777875"/>
            <a:chOff x="1795" y="1152"/>
            <a:chExt cx="2261" cy="490"/>
          </a:xfrm>
        </p:grpSpPr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1795" y="1152"/>
              <a:ext cx="2261" cy="28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Complete (Satz) Search</a:t>
              </a:r>
              <a:endParaRPr lang="en-US" u="sng"/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2347" y="1392"/>
              <a:ext cx="1305" cy="25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2000"/>
                <a:t>Order 30, 33, 36</a:t>
              </a:r>
              <a:endParaRPr lang="en-US" u="sng"/>
            </a:p>
          </p:txBody>
        </p:sp>
      </p:grpSp>
      <p:sp>
        <p:nvSpPr>
          <p:cNvPr id="85011" name="Text Box 19"/>
          <p:cNvSpPr txBox="1">
            <a:spLocks noChangeArrowheads="1"/>
          </p:cNvSpPr>
          <p:nvPr/>
        </p:nvSpPr>
        <p:spPr bwMode="auto">
          <a:xfrm>
            <a:off x="6781800" y="2971800"/>
            <a:ext cx="1981200" cy="17351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</a:rPr>
              <a:t>QWH peaks near 32%</a:t>
            </a:r>
          </a:p>
          <a:p>
            <a:pPr>
              <a:spcBef>
                <a:spcPct val="50000"/>
              </a:spcBef>
            </a:pPr>
            <a:r>
              <a:rPr lang="en-US"/>
              <a:t>(QCP peaks near 42%)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</TotalTime>
  <Words>988</Words>
  <Application>Microsoft Macintosh PowerPoint</Application>
  <PresentationFormat>On-screen Show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Quasigroups  Defaults</vt:lpstr>
      <vt:lpstr>Slide 2</vt:lpstr>
      <vt:lpstr>Slide 3</vt:lpstr>
      <vt:lpstr>Slide 4</vt:lpstr>
      <vt:lpstr>Slide 5</vt:lpstr>
      <vt:lpstr>Slide 6</vt:lpstr>
      <vt:lpstr>Demonstration</vt:lpstr>
      <vt:lpstr>QCP:  A Framework for Studying Search</vt:lpstr>
      <vt:lpstr>Easy-Hard-Easy Pattern in Backtracking Search</vt:lpstr>
      <vt:lpstr>Easy-Hard-Easy Pattern in Local Search</vt:lpstr>
      <vt:lpstr>Next Programming Assignment</vt:lpstr>
      <vt:lpstr>Default Reasoning</vt:lpstr>
      <vt:lpstr>Generic vs. Universal Statements</vt:lpstr>
      <vt:lpstr>Generics vs. Statistical Knowledge</vt:lpstr>
      <vt:lpstr>Kinds of Default Reasoning</vt:lpstr>
      <vt:lpstr>Closed-World Assumption</vt:lpstr>
      <vt:lpstr>Problem: Disjunctions</vt:lpstr>
      <vt:lpstr>CWA vs. \+/</vt:lpstr>
      <vt:lpstr>CWA and Databases</vt:lpstr>
      <vt:lpstr>Beyond the CWA</vt:lpstr>
      <vt:lpstr>Default Logic</vt:lpstr>
      <vt:lpstr>Default Logic</vt:lpstr>
    </vt:vector>
  </TitlesOfParts>
  <Company>University of Rochester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Quasigroups  Defaults</dc:title>
  <dc:creator>Henry Kautz</dc:creator>
  <cp:lastModifiedBy>Henry Kautz</cp:lastModifiedBy>
  <cp:revision>9</cp:revision>
  <cp:lastPrinted>2010-11-04T14:15:00Z</cp:lastPrinted>
  <dcterms:created xsi:type="dcterms:W3CDTF">2010-11-04T15:10:02Z</dcterms:created>
  <dcterms:modified xsi:type="dcterms:W3CDTF">2010-11-04T16:14:27Z</dcterms:modified>
</cp:coreProperties>
</file>