
<file path=[Content_Types].xml><?xml version="1.0" encoding="utf-8"?>
<Types xmlns="http://schemas.openxmlformats.org/package/2006/content-types">
  <Override PartName="/ppt/slides/slide41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50.xml" ContentType="application/vnd.openxmlformats-officedocument.presentationml.slide+xml"/>
  <Override PartName="/ppt/slides/slide18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60.xml" ContentType="application/vnd.openxmlformats-officedocument.presentationml.slide+xml"/>
  <Override PartName="/ppt/slides/slide28.xml" ContentType="application/vnd.openxmlformats-officedocument.presentationml.slide+xml"/>
  <Override PartName="/ppt/slides/slide37.xml" ContentType="application/vnd.openxmlformats-officedocument.presentationml.slide+xml"/>
  <Override PartName="/ppt/slides/slide9.xml" ContentType="application/vnd.openxmlformats-officedocument.presentationml.slide+xml"/>
  <Override PartName="/ppt/notesSlides/notesSlide45.xml" ContentType="application/vnd.openxmlformats-officedocument.presentationml.notes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Default Extension="vml" ContentType="application/vnd.openxmlformats-officedocument.vmlDrawing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Default Extension="jpeg" ContentType="image/jpeg"/>
  <Override PartName="/ppt/notesSlides/notesSlide11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notesSlides/notesSlide40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42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51.xml" ContentType="application/vnd.openxmlformats-officedocument.presentationml.slide+xml"/>
  <Override PartName="/ppt/slides/slide19.xml" ContentType="application/vnd.openxmlformats-officedocument.presentationml.slide+xml"/>
  <Override PartName="/ppt/notesSlides/notesSlide27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s/slide61.xml" ContentType="application/vnd.openxmlformats-officedocument.presentationml.slide+xml"/>
  <Override PartName="/ppt/slides/slide29.xml" ContentType="application/vnd.openxmlformats-officedocument.presentationml.slide+xml"/>
  <Override PartName="/ppt/notesSlides/notesSlide36.xml" ContentType="application/vnd.openxmlformats-officedocument.presentationml.notesSlide+xml"/>
  <Override PartName="/ppt/slides/slide38.xml" ContentType="application/vnd.openxmlformats-officedocument.presentationml.slide+xml"/>
  <Override PartName="/ppt/notesSlides/notesSlide46.xml" ContentType="application/vnd.openxmlformats-officedocument.presentationml.notes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3.xml" ContentType="application/vnd.openxmlformats-officedocument.presentationml.notesSlide+xml"/>
  <Override PartName="/ppt/embeddings/oleObject2.bin" ContentType="application/vnd.openxmlformats-officedocument.oleObject"/>
  <Override PartName="/ppt/notesSlides/notesSlide8.xml" ContentType="application/vnd.openxmlformats-officedocument.presentationml.notesSlide+xml"/>
  <Override PartName="/ppt/notesSlides/notesSlide12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4.xml" ContentType="application/vnd.openxmlformats-officedocument.presentationml.slide+xml"/>
  <Default Extension="bin" ContentType="application/vnd.openxmlformats-officedocument.presentationml.printerSettings"/>
  <Override PartName="/ppt/notesSlides/notesSlide32.xml" ContentType="application/vnd.openxmlformats-officedocument.presentationml.notesSlide+xml"/>
  <Override PartName="/ppt/slides/slide33.xml" ContentType="application/vnd.openxmlformats-officedocument.presentationml.slide+xml"/>
  <Override PartName="/ppt/slides/slide5.xml" ContentType="application/vnd.openxmlformats-officedocument.presentationml.slide+xml"/>
  <Override PartName="/ppt/notesSlides/notesSlide4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Masters/slideMaster3.xml" ContentType="application/vnd.openxmlformats-officedocument.presentationml.slideMaster+xml"/>
  <Override PartName="/ppt/slides/slide43.xml" ContentType="application/vnd.openxmlformats-officedocument.presentationml.slide+xml"/>
  <Default Extension="xml" ContentType="application/xml"/>
  <Override PartName="/ppt/notesSlides/notesSlide18.xml" ContentType="application/vnd.openxmlformats-officedocument.presentationml.notesSlide+xml"/>
  <Override PartName="/ppt/tableStyles.xml" ContentType="application/vnd.openxmlformats-officedocument.presentationml.tableStyles+xml"/>
  <Override PartName="/ppt/slides/slide52.xml" ContentType="application/vnd.openxmlformats-officedocument.presentationml.slide+xml"/>
  <Override PartName="/ppt/notesSlides/notesSlide51.xml" ContentType="application/vnd.openxmlformats-officedocument.presentationml.notesSlide+xml"/>
  <Override PartName="/ppt/notesSlides/notesSlide28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37.xml" ContentType="application/vnd.openxmlformats-officedocument.presentationml.notesSlide+xml"/>
  <Override PartName="/ppt/slideLayouts/slideLayout20.xml" ContentType="application/vnd.openxmlformats-officedocument.presentationml.slideLayout+xml"/>
  <Override PartName="/docProps/app.xml" ContentType="application/vnd.openxmlformats-officedocument.extended-properties+xml"/>
  <Override PartName="/ppt/slides/slide39.xml" ContentType="application/vnd.openxmlformats-officedocument.presentationml.slide+xml"/>
  <Override PartName="/ppt/notesSlides/notesSlide47.xml" ContentType="application/vnd.openxmlformats-officedocument.presentationml.notesSlide+xml"/>
  <Override PartName="/ppt/slides/slide49.xml" ContentType="application/vnd.openxmlformats-officedocument.presentationml.slide+xml"/>
  <Override PartName="/ppt/slides/slide58.xml" ContentType="application/vnd.openxmlformats-officedocument.presentationml.slide+xml"/>
  <Override PartName="/docProps/core.xml" ContentType="application/vnd.openxmlformats-package.core-propertie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notesSlides/notesSlide4.xml" ContentType="application/vnd.openxmlformats-officedocument.presentationml.notesSlide+xml"/>
  <Override PartName="/ppt/embeddings/oleObject3.bin" ContentType="application/vnd.openxmlformats-officedocument.oleObject"/>
  <Override PartName="/ppt/slideLayouts/slideLayout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3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34.xml" ContentType="application/vnd.openxmlformats-officedocument.presentationml.slide+xml"/>
  <Override PartName="/ppt/slides/slide6.xml" ContentType="application/vnd.openxmlformats-officedocument.presentationml.slide+xml"/>
  <Override PartName="/ppt/notesSlides/notesSlide42.xml" ContentType="application/vnd.openxmlformats-officedocument.presentationml.notesSlide+xml"/>
  <Override PartName="/ppt/slideLayouts/slideLayout7.xml" ContentType="application/vnd.openxmlformats-officedocument.presentationml.slideLayout+xml"/>
  <Default Extension="png" ContentType="image/png"/>
  <Override PartName="/ppt/slides/slide44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53.xml" ContentType="application/vnd.openxmlformats-officedocument.presentationml.slide+xml"/>
  <Override PartName="/ppt/notesSlides/notesSlide29.xml" ContentType="application/vnd.openxmlformats-officedocument.presentationml.notesSlide+xml"/>
  <Override PartName="/ppt/slideLayouts/slideLayout12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Layouts/slideLayout21.xml" ContentType="application/vnd.openxmlformats-officedocument.presentationml.slideLayout+xml"/>
  <Override PartName="/ppt/notesSlides/notesSlide48.xml" ContentType="application/vnd.openxmlformats-officedocument.presentationml.notesSlide+xml"/>
  <Override PartName="/ppt/slides/slide59.xml" ContentType="application/vnd.openxmlformats-officedocument.presentationml.slide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notesSlides/notesSlide5.xml" ContentType="application/vnd.openxmlformats-officedocument.presentationml.notesSlide+xml"/>
  <Override PartName="/ppt/slides/slide10.xml" ContentType="application/vnd.openxmlformats-officedocument.presentationml.slide+xml"/>
  <Override PartName="/ppt/slides/slide20.xml" ContentType="application/vnd.openxmlformats-officedocument.presentationml.slide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4.xml" ContentType="application/vnd.openxmlformats-officedocument.presentationml.notesSlide+xml"/>
  <Override PartName="/ppt/viewProps.xml" ContentType="application/vnd.openxmlformats-officedocument.presentationml.viewProps+xml"/>
  <Default Extension="rels" ContentType="application/vnd.openxmlformats-package.relationships+xml"/>
  <Override PartName="/ppt/slides/slide26.xml" ContentType="application/vnd.openxmlformats-officedocument.presentationml.slide+xml"/>
  <Override PartName="/ppt/notesSlides/notesSlide34.xml" ContentType="application/vnd.openxmlformats-officedocument.presentationml.notesSlide+xml"/>
  <Default Extension="wmf" ContentType="image/x-wmf"/>
  <Override PartName="/ppt/slides/slide7.xml" ContentType="application/vnd.openxmlformats-officedocument.presentationml.slide+xml"/>
  <Override PartName="/ppt/slides/slide35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43.xml" ContentType="application/vnd.openxmlformats-officedocument.presentationml.notes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13.xml" ContentType="application/vnd.openxmlformats-officedocument.presentationml.slideLayout+xml"/>
  <Override PartName="/ppt/presProps.xml" ContentType="application/vnd.openxmlformats-officedocument.presentationml.presProps+xml"/>
  <Override PartName="/ppt/notesSlides/notesSlide39.xml" ContentType="application/vnd.openxmlformats-officedocument.presentationml.notesSlide+xml"/>
  <Override PartName="/ppt/slideLayouts/slideLayout22.xml" ContentType="application/vnd.openxmlformats-officedocument.presentationml.slideLayout+xml"/>
  <Override PartName="/ppt/notesSlides/notesSlide49.xml" ContentType="application/vnd.openxmlformats-officedocument.presentationml.notesSlide+xml"/>
  <Override PartName="/ppt/presentation.xml" ContentType="application/vnd.openxmlformats-officedocument.presentationml.presentation.main+xml"/>
  <Override PartName="/ppt/slideLayouts/slideLayout19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2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35.xml" ContentType="application/vnd.openxmlformats-officedocument.presentationml.notesSlide+xml"/>
  <Override PartName="/ppt/slides/slide36.xml" ContentType="application/vnd.openxmlformats-officedocument.presentationml.slide+xml"/>
  <Override PartName="/ppt/slides/slide8.xml" ContentType="application/vnd.openxmlformats-officedocument.presentationml.slide+xml"/>
  <Override PartName="/ppt/notesSlides/notesSlide44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3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31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  <p:sldMasterId id="2147483649" r:id="rId2"/>
    <p:sldMasterId id="2147483672" r:id="rId3"/>
  </p:sldMasterIdLst>
  <p:notesMasterIdLst>
    <p:notesMasterId r:id="rId65"/>
  </p:notesMasterIdLst>
  <p:sldIdLst>
    <p:sldId id="256" r:id="rId4"/>
    <p:sldId id="387" r:id="rId5"/>
    <p:sldId id="393" r:id="rId6"/>
    <p:sldId id="315" r:id="rId7"/>
    <p:sldId id="296" r:id="rId8"/>
    <p:sldId id="395" r:id="rId9"/>
    <p:sldId id="396" r:id="rId10"/>
    <p:sldId id="297" r:id="rId11"/>
    <p:sldId id="298" r:id="rId12"/>
    <p:sldId id="394" r:id="rId13"/>
    <p:sldId id="299" r:id="rId14"/>
    <p:sldId id="398" r:id="rId15"/>
    <p:sldId id="399" r:id="rId16"/>
    <p:sldId id="400" r:id="rId17"/>
    <p:sldId id="403" r:id="rId18"/>
    <p:sldId id="437" r:id="rId19"/>
    <p:sldId id="438" r:id="rId20"/>
    <p:sldId id="314" r:id="rId21"/>
    <p:sldId id="301" r:id="rId22"/>
    <p:sldId id="302" r:id="rId23"/>
    <p:sldId id="303" r:id="rId24"/>
    <p:sldId id="304" r:id="rId25"/>
    <p:sldId id="404" r:id="rId26"/>
    <p:sldId id="405" r:id="rId27"/>
    <p:sldId id="406" r:id="rId28"/>
    <p:sldId id="407" r:id="rId29"/>
    <p:sldId id="436" r:id="rId30"/>
    <p:sldId id="408" r:id="rId31"/>
    <p:sldId id="409" r:id="rId32"/>
    <p:sldId id="410" r:id="rId33"/>
    <p:sldId id="411" r:id="rId34"/>
    <p:sldId id="412" r:id="rId35"/>
    <p:sldId id="413" r:id="rId36"/>
    <p:sldId id="414" r:id="rId37"/>
    <p:sldId id="415" r:id="rId38"/>
    <p:sldId id="416" r:id="rId39"/>
    <p:sldId id="417" r:id="rId40"/>
    <p:sldId id="418" r:id="rId41"/>
    <p:sldId id="419" r:id="rId42"/>
    <p:sldId id="420" r:id="rId43"/>
    <p:sldId id="421" r:id="rId44"/>
    <p:sldId id="422" r:id="rId45"/>
    <p:sldId id="439" r:id="rId46"/>
    <p:sldId id="423" r:id="rId47"/>
    <p:sldId id="424" r:id="rId48"/>
    <p:sldId id="425" r:id="rId49"/>
    <p:sldId id="426" r:id="rId50"/>
    <p:sldId id="427" r:id="rId51"/>
    <p:sldId id="428" r:id="rId52"/>
    <p:sldId id="429" r:id="rId53"/>
    <p:sldId id="430" r:id="rId54"/>
    <p:sldId id="431" r:id="rId55"/>
    <p:sldId id="432" r:id="rId56"/>
    <p:sldId id="434" r:id="rId57"/>
    <p:sldId id="435" r:id="rId58"/>
    <p:sldId id="440" r:id="rId59"/>
    <p:sldId id="441" r:id="rId60"/>
    <p:sldId id="442" r:id="rId61"/>
    <p:sldId id="443" r:id="rId62"/>
    <p:sldId id="444" r:id="rId63"/>
    <p:sldId id="446" r:id="rId6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33CC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vertBarState="maximized"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-12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63" Type="http://schemas.openxmlformats.org/officeDocument/2006/relationships/slide" Target="slides/slide60.xml"/><Relationship Id="rId64" Type="http://schemas.openxmlformats.org/officeDocument/2006/relationships/slide" Target="slides/slide61.xml"/><Relationship Id="rId65" Type="http://schemas.openxmlformats.org/officeDocument/2006/relationships/notesMaster" Target="notesMasters/notesMaster1.xml"/><Relationship Id="rId66" Type="http://schemas.openxmlformats.org/officeDocument/2006/relationships/printerSettings" Target="printerSettings/printerSettings1.bin"/><Relationship Id="rId67" Type="http://schemas.openxmlformats.org/officeDocument/2006/relationships/presProps" Target="presProps.xml"/><Relationship Id="rId68" Type="http://schemas.openxmlformats.org/officeDocument/2006/relationships/viewProps" Target="viewProps.xml"/><Relationship Id="rId69" Type="http://schemas.openxmlformats.org/officeDocument/2006/relationships/theme" Target="theme/theme1.xml"/><Relationship Id="rId50" Type="http://schemas.openxmlformats.org/officeDocument/2006/relationships/slide" Target="slides/slide47.xml"/><Relationship Id="rId51" Type="http://schemas.openxmlformats.org/officeDocument/2006/relationships/slide" Target="slides/slide48.xml"/><Relationship Id="rId52" Type="http://schemas.openxmlformats.org/officeDocument/2006/relationships/slide" Target="slides/slide49.xml"/><Relationship Id="rId53" Type="http://schemas.openxmlformats.org/officeDocument/2006/relationships/slide" Target="slides/slide50.xml"/><Relationship Id="rId54" Type="http://schemas.openxmlformats.org/officeDocument/2006/relationships/slide" Target="slides/slide51.xml"/><Relationship Id="rId55" Type="http://schemas.openxmlformats.org/officeDocument/2006/relationships/slide" Target="slides/slide52.xml"/><Relationship Id="rId56" Type="http://schemas.openxmlformats.org/officeDocument/2006/relationships/slide" Target="slides/slide53.xml"/><Relationship Id="rId57" Type="http://schemas.openxmlformats.org/officeDocument/2006/relationships/slide" Target="slides/slide54.xml"/><Relationship Id="rId58" Type="http://schemas.openxmlformats.org/officeDocument/2006/relationships/slide" Target="slides/slide55.xml"/><Relationship Id="rId59" Type="http://schemas.openxmlformats.org/officeDocument/2006/relationships/slide" Target="slides/slide5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70" Type="http://schemas.openxmlformats.org/officeDocument/2006/relationships/tableStyles" Target="tableStyles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60" Type="http://schemas.openxmlformats.org/officeDocument/2006/relationships/slide" Target="slides/slide57.xml"/><Relationship Id="rId61" Type="http://schemas.openxmlformats.org/officeDocument/2006/relationships/slide" Target="slides/slide58.xml"/><Relationship Id="rId62" Type="http://schemas.openxmlformats.org/officeDocument/2006/relationships/slide" Target="slides/slide59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242E59D7-0CBE-9F46-A1D9-48690D21D3A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833535-C127-0B49-86AD-E85194CC466C}" type="slidenum">
              <a:rPr lang="en-US"/>
              <a:pPr/>
              <a:t>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3E074F-9723-8649-9499-F5569582620E}" type="slidenum">
              <a:rPr lang="en-US"/>
              <a:pPr/>
              <a:t>11</a:t>
            </a:fld>
            <a:endParaRPr lang="en-US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6B1118-B1A2-1944-9D28-AD570FDDBA7B}" type="slidenum">
              <a:rPr lang="en-US"/>
              <a:pPr/>
              <a:t>12</a:t>
            </a:fld>
            <a:endParaRPr lang="en-US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3E074F-9723-8649-9499-F5569582620E}" type="slidenum">
              <a:rPr lang="en-US"/>
              <a:pPr/>
              <a:t>13</a:t>
            </a:fld>
            <a:endParaRPr lang="en-US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6B1118-B1A2-1944-9D28-AD570FDDBA7B}" type="slidenum">
              <a:rPr lang="en-US"/>
              <a:pPr/>
              <a:t>14</a:t>
            </a:fld>
            <a:endParaRPr lang="en-US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92B89C-D670-0C46-80D3-3A8131FB3964}" type="slidenum">
              <a:rPr lang="en-US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74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51362" cy="3413125"/>
          </a:xfrm>
          <a:ln/>
        </p:spPr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1813"/>
            <a:ext cx="5030787" cy="4114800"/>
          </a:xfrm>
        </p:spPr>
        <p:txBody>
          <a:bodyPr/>
          <a:lstStyle/>
          <a:p>
            <a:pPr marL="228600" indent="-228600" defTabSz="890588"/>
            <a:r>
              <a:rPr lang="en-US"/>
              <a:t>A resolution proof is a tree where</a:t>
            </a:r>
          </a:p>
          <a:p>
            <a:pPr marL="228600" indent="-228600" defTabSz="890588">
              <a:buFontTx/>
              <a:buAutoNum type="arabicPeriod"/>
            </a:pPr>
            <a:r>
              <a:rPr lang="en-US"/>
              <a:t>leafs are input clauses</a:t>
            </a:r>
          </a:p>
          <a:p>
            <a:pPr marL="228600" indent="-228600" defTabSz="890588">
              <a:buFontTx/>
              <a:buAutoNum type="arabicPeriod"/>
            </a:pPr>
            <a:r>
              <a:rPr lang="en-US"/>
              <a:t>internal nodes are resolvants</a:t>
            </a:r>
          </a:p>
          <a:p>
            <a:pPr marL="228600" indent="-228600" defTabSz="890588">
              <a:buFontTx/>
              <a:buAutoNum type="arabicPeriod"/>
            </a:pPr>
            <a:r>
              <a:rPr lang="en-US"/>
              <a:t>root is false (empty clause)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92B89C-D670-0C46-80D3-3A8131FB3964}" type="slidenum">
              <a:rPr lang="en-US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74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51362" cy="3413125"/>
          </a:xfrm>
          <a:ln/>
        </p:spPr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1813"/>
            <a:ext cx="5030787" cy="4114800"/>
          </a:xfrm>
        </p:spPr>
        <p:txBody>
          <a:bodyPr/>
          <a:lstStyle/>
          <a:p>
            <a:pPr marL="228600" indent="-228600" defTabSz="890588"/>
            <a:r>
              <a:rPr lang="en-US"/>
              <a:t>A resolution proof is a tree where</a:t>
            </a:r>
          </a:p>
          <a:p>
            <a:pPr marL="228600" indent="-228600" defTabSz="890588">
              <a:buFontTx/>
              <a:buAutoNum type="arabicPeriod"/>
            </a:pPr>
            <a:r>
              <a:rPr lang="en-US"/>
              <a:t>leafs are input clauses</a:t>
            </a:r>
          </a:p>
          <a:p>
            <a:pPr marL="228600" indent="-228600" defTabSz="890588">
              <a:buFontTx/>
              <a:buAutoNum type="arabicPeriod"/>
            </a:pPr>
            <a:r>
              <a:rPr lang="en-US"/>
              <a:t>internal nodes are resolvants</a:t>
            </a:r>
          </a:p>
          <a:p>
            <a:pPr marL="228600" indent="-228600" defTabSz="890588">
              <a:buFontTx/>
              <a:buAutoNum type="arabicPeriod"/>
            </a:pPr>
            <a:r>
              <a:rPr lang="en-US"/>
              <a:t>root is false (empty clause)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118AFF-6EDC-B44D-A443-BFCE485A0123}" type="slidenum">
              <a:rPr lang="en-US"/>
              <a:pPr/>
              <a:t>18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47094C-595A-D641-AC1F-ED4FA5AE8159}" type="slidenum">
              <a:rPr lang="en-US"/>
              <a:pPr/>
              <a:t>19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defTabSz="903288"/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D628F7-DBD5-2245-920B-5448DFA00E20}" type="slidenum">
              <a:rPr lang="en-US"/>
              <a:pPr/>
              <a:t>20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defTabSz="903288"/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731F89-8FB2-234F-9164-7E84E9E05E8A}" type="slidenum">
              <a:rPr lang="en-US"/>
              <a:pPr/>
              <a:t>21</a:t>
            </a:fld>
            <a:endParaRPr lang="en-US"/>
          </a:p>
        </p:txBody>
      </p:sp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defTabSz="903288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92B89C-D670-0C46-80D3-3A8131FB3964}" type="slidenum">
              <a:rPr lang="en-US"/>
              <a:pPr/>
              <a:t>2</a:t>
            </a:fld>
            <a:endParaRPr lang="en-US"/>
          </a:p>
        </p:txBody>
      </p:sp>
      <p:sp>
        <p:nvSpPr>
          <p:cNvPr id="374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51362" cy="3413125"/>
          </a:xfrm>
          <a:ln/>
        </p:spPr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1813"/>
            <a:ext cx="5030787" cy="4114800"/>
          </a:xfrm>
        </p:spPr>
        <p:txBody>
          <a:bodyPr/>
          <a:lstStyle/>
          <a:p>
            <a:pPr marL="228600" indent="-228600" defTabSz="890588"/>
            <a:r>
              <a:rPr lang="en-US"/>
              <a:t>A resolution proof is a tree where</a:t>
            </a:r>
          </a:p>
          <a:p>
            <a:pPr marL="228600" indent="-228600" defTabSz="890588">
              <a:buFontTx/>
              <a:buAutoNum type="arabicPeriod"/>
            </a:pPr>
            <a:r>
              <a:rPr lang="en-US"/>
              <a:t>leafs are input clauses</a:t>
            </a:r>
          </a:p>
          <a:p>
            <a:pPr marL="228600" indent="-228600" defTabSz="890588">
              <a:buFontTx/>
              <a:buAutoNum type="arabicPeriod"/>
            </a:pPr>
            <a:r>
              <a:rPr lang="en-US"/>
              <a:t>internal nodes are resolvants</a:t>
            </a:r>
          </a:p>
          <a:p>
            <a:pPr marL="228600" indent="-228600" defTabSz="890588">
              <a:buFontTx/>
              <a:buAutoNum type="arabicPeriod"/>
            </a:pPr>
            <a:r>
              <a:rPr lang="en-US"/>
              <a:t>root is false (empty clause)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C51A69-5DCB-C149-A316-64CE42C669AA}" type="slidenum">
              <a:rPr lang="en-US"/>
              <a:pPr/>
              <a:t>22</a:t>
            </a:fld>
            <a:endParaRPr lang="en-US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defTabSz="903288"/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B5CB08-E7D7-5346-80AD-B61F2049CBDF}" type="slidenum">
              <a:rPr lang="en-US"/>
              <a:pPr/>
              <a:t>23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29482A-81FE-4E4B-BA46-0EB336FEA8A8}" type="slidenum">
              <a:rPr lang="en-US"/>
              <a:pPr/>
              <a:t>24</a:t>
            </a:fld>
            <a:endParaRPr lang="en-US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8DD785-D6BA-EA4C-9681-DE10183E32B0}" type="slidenum">
              <a:rPr lang="en-US"/>
              <a:pPr/>
              <a:t>25</a:t>
            </a:fld>
            <a:endParaRPr 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493D4D-01CD-4748-9B20-A62CBBAD1DFB}" type="slidenum">
              <a:rPr lang="en-US"/>
              <a:pPr/>
              <a:t>26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207C47-E3E5-AF46-9B2C-68AB6C1E1E1A}" type="slidenum">
              <a:rPr lang="en-US"/>
              <a:pPr/>
              <a:t>28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49CE-C244-694A-9D3D-D9431C278A21}" type="slidenum">
              <a:rPr lang="en-US"/>
              <a:pPr/>
              <a:t>29</a:t>
            </a:fld>
            <a:endParaRPr lang="en-US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7DAB53-ED97-9F42-8890-0A668A92D3A9}" type="slidenum">
              <a:rPr lang="en-US"/>
              <a:pPr/>
              <a:t>30</a:t>
            </a:fld>
            <a:endParaRPr lang="en-US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6842D5-460E-254F-92A2-BB210D81D858}" type="slidenum">
              <a:rPr lang="en-US"/>
              <a:pPr/>
              <a:t>31</a:t>
            </a:fld>
            <a:endParaRPr lang="en-US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BF6455-E703-C04F-9ACD-7E1FEFB0279A}" type="slidenum">
              <a:rPr lang="en-US"/>
              <a:pPr/>
              <a:t>32</a:t>
            </a:fld>
            <a:endParaRPr lang="en-US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2753C0-5D1A-4340-AC88-1DBD9F9D3CF6}" type="slidenum">
              <a:rPr lang="en-US"/>
              <a:pPr/>
              <a:t>4</a:t>
            </a:fld>
            <a:endParaRPr lang="en-US"/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F7FFA0-C39A-1A41-A351-096862A7547F}" type="slidenum">
              <a:rPr lang="en-US"/>
              <a:pPr/>
              <a:t>33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D45184-B1F6-4A40-9253-7FF781F4BB43}" type="slidenum">
              <a:rPr lang="en-US"/>
              <a:pPr/>
              <a:t>34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CC924E-BADB-2443-B3FA-C53AB9DF7E29}" type="slidenum">
              <a:rPr lang="en-US"/>
              <a:pPr/>
              <a:t>35</a:t>
            </a:fld>
            <a:endParaRPr lang="en-US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0BF094-D8A4-F94F-8763-D31D0F487908}" type="slidenum">
              <a:rPr lang="en-US"/>
              <a:pPr/>
              <a:t>36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714D09-F51C-7942-8242-DBEB62028068}" type="slidenum">
              <a:rPr lang="en-US"/>
              <a:pPr/>
              <a:t>37</a:t>
            </a:fld>
            <a:endParaRPr lang="en-US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090373-A9A8-1345-9EA9-239D3BC64770}" type="slidenum">
              <a:rPr lang="en-US"/>
              <a:pPr/>
              <a:t>38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EEDA61-DA17-F44A-BAA7-E6DCF72050CF}" type="slidenum">
              <a:rPr lang="en-US"/>
              <a:pPr/>
              <a:t>39</a:t>
            </a:fld>
            <a:endParaRPr lang="en-US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EFFDB6-3CE9-0E4E-8DE0-D9FB5A642CA0}" type="slidenum">
              <a:rPr lang="en-US"/>
              <a:pPr/>
              <a:t>40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F941E3-69F2-A044-BD9F-C75925F727B2}" type="slidenum">
              <a:rPr lang="en-US"/>
              <a:pPr/>
              <a:t>41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3AB532-C406-7149-8C4E-C98E4F802BEA}" type="slidenum">
              <a:rPr lang="en-US"/>
              <a:pPr/>
              <a:t>42</a:t>
            </a:fld>
            <a:endParaRPr lang="en-US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CF7B5D-AFF5-7B4C-A7BC-E73B4F0184D5}" type="slidenum">
              <a:rPr lang="en-US"/>
              <a:pPr/>
              <a:t>5</a:t>
            </a:fld>
            <a:endParaRPr lang="en-US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20AAB5-40FC-4A40-BC5F-06377E233BFB}" type="slidenum">
              <a:rPr lang="en-US"/>
              <a:pPr/>
              <a:t>44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A7971E-548F-AE44-92CF-A9BC30FFE8D6}" type="slidenum">
              <a:rPr lang="en-US"/>
              <a:pPr/>
              <a:t>45</a:t>
            </a:fld>
            <a:endParaRPr lang="en-US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5896AA-2B53-D04D-9EEF-18737BC0D0EB}" type="slidenum">
              <a:rPr lang="en-US"/>
              <a:pPr/>
              <a:t>46</a:t>
            </a:fld>
            <a:endParaRPr lang="en-US"/>
          </a:p>
        </p:txBody>
      </p:sp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7B71BA-E963-4C4B-AD4C-E9A09888D65D}" type="slidenum">
              <a:rPr lang="en-US"/>
              <a:pPr/>
              <a:t>47</a:t>
            </a:fld>
            <a:endParaRPr lang="en-US"/>
          </a:p>
        </p:txBody>
      </p:sp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1A9F31-3E1F-CF4A-9825-09A7F53307B4}" type="slidenum">
              <a:rPr lang="en-US"/>
              <a:pPr/>
              <a:t>48</a:t>
            </a:fld>
            <a:endParaRPr lang="en-US"/>
          </a:p>
        </p:txBody>
      </p:sp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4C80AD-2BF0-624F-B43B-E50CCBCCB708}" type="slidenum">
              <a:rPr lang="en-US"/>
              <a:pPr/>
              <a:t>49</a:t>
            </a:fld>
            <a:endParaRPr 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FF2F5F-2180-944C-B13C-9A142E33AAE9}" type="slidenum">
              <a:rPr lang="en-US"/>
              <a:pPr/>
              <a:t>50</a:t>
            </a:fld>
            <a:endParaRPr lang="en-US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08693A-6DF8-B446-9D3C-2812B4B3246A}" type="slidenum">
              <a:rPr lang="en-US"/>
              <a:pPr/>
              <a:t>51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71F7E8-9579-1240-9C80-9FB3E1019793}" type="slidenum">
              <a:rPr lang="en-US"/>
              <a:pPr/>
              <a:t>52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C11308-7AFC-774B-A99B-D70C3022CA41}" type="slidenum">
              <a:rPr lang="en-US"/>
              <a:pPr/>
              <a:t>53</a:t>
            </a:fld>
            <a:endParaRPr lang="en-US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CF7B5D-AFF5-7B4C-A7BC-E73B4F0184D5}" type="slidenum">
              <a:rPr lang="en-US"/>
              <a:pPr/>
              <a:t>6</a:t>
            </a:fld>
            <a:endParaRPr lang="en-US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810580-659A-3B4F-A522-8D9D7F4863F2}" type="slidenum">
              <a:rPr lang="en-US"/>
              <a:pPr/>
              <a:t>54</a:t>
            </a:fld>
            <a:endParaRPr lang="en-US"/>
          </a:p>
        </p:txBody>
      </p:sp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3B46B6-B791-3345-A626-F4CD00180303}" type="slidenum">
              <a:rPr lang="en-US"/>
              <a:pPr/>
              <a:t>55</a:t>
            </a:fld>
            <a:endParaRPr lang="en-US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CF7B5D-AFF5-7B4C-A7BC-E73B4F0184D5}" type="slidenum">
              <a:rPr lang="en-US"/>
              <a:pPr/>
              <a:t>7</a:t>
            </a:fld>
            <a:endParaRPr lang="en-US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27CB41-2729-BE47-B132-1D3E57E4AE78}" type="slidenum">
              <a:rPr lang="en-US"/>
              <a:pPr/>
              <a:t>8</a:t>
            </a:fld>
            <a:endParaRPr lang="en-US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A15DBA-D714-1D47-9217-DF75E874FD76}" type="slidenum">
              <a:rPr lang="en-US"/>
              <a:pPr/>
              <a:t>9</a:t>
            </a:fld>
            <a:endParaRPr lang="en-US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6B1118-B1A2-1944-9D28-AD570FDDBA7B}" type="slidenum">
              <a:rPr lang="en-US"/>
              <a:pPr/>
              <a:t>10</a:t>
            </a:fld>
            <a:endParaRPr lang="en-US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23941B9-F26C-8C46-96AB-99CD0FB45A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8516FD7-11F9-8A40-A37B-2DCC3862C4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EAABC0F-DFD2-2B4F-A0CB-B22FE84080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2CB4043-B7CB-C342-A66F-1AD362E102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A291C50-56BE-B440-95C9-EDD14E3AD3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ABA3C52-84F4-B641-8A49-76F67AEF50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18415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3600" y="18415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E4B256F-5E52-2843-B71D-0C34E4A85B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62B86CA-8032-6741-99A8-98A91316D8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4441E79-A82F-A048-8391-F9ACA44ACE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C7F20-ED7C-6B42-83AF-5DD42D20B8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85FADCE-EB22-3B4E-9751-A4CD180B3E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2307115-082E-FF44-A2FC-06AD696EA9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C2122F8-623E-9F42-A254-D5CC51645B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34784FA-BDF2-E44C-9980-3C1BC3041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91275" y="230188"/>
            <a:ext cx="1797050" cy="5726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6950" y="230188"/>
            <a:ext cx="5241925" cy="5726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6F4341D-95B4-7C4B-A11F-873AF92DEE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A291C50-56BE-B440-95C9-EDD14E3AD3E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42CA07F-BD67-294B-B14B-4C8645EFB9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48E9160-57F5-AA4A-9D47-990B6E84CC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7B21EA6-78F0-404A-B4E5-7D99F8326C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14E185B-4AD7-464C-B9C3-0BEE719F49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A765217-D1FB-3047-BC37-0B004AA741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D8341BC-49EA-7E4B-984A-6A9F777D15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200AAAC-2FC2-5542-BCA5-42632ADFD3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fld id="{A033C272-710C-AE4C-A379-23E99573B7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4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4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37274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400">
                <a:latin typeface="Times New Roman" charset="0"/>
              </a:defRPr>
            </a:lvl1pPr>
          </a:lstStyle>
          <a:p>
            <a:fld id="{DE746046-B0DF-2B4B-8060-0CF4335B90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72741" name="Line 5"/>
          <p:cNvSpPr>
            <a:spLocks noChangeShapeType="1"/>
          </p:cNvSpPr>
          <p:nvPr/>
        </p:nvSpPr>
        <p:spPr bwMode="auto">
          <a:xfrm>
            <a:off x="0" y="1227138"/>
            <a:ext cx="9131300" cy="0"/>
          </a:xfrm>
          <a:prstGeom prst="line">
            <a:avLst/>
          </a:prstGeom>
          <a:noFill/>
          <a:ln w="25400">
            <a:solidFill>
              <a:srgbClr val="001F7E"/>
            </a:solidFill>
            <a:round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274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96950" y="230188"/>
            <a:ext cx="7191375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7961" dir="18900000" algn="ctr" rotWithShape="0">
              <a:schemeClr val="tx1">
                <a:alpha val="74998"/>
              </a:schemeClr>
            </a:outerShdw>
          </a:effec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37274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000" y="1841500"/>
            <a:ext cx="7162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9pPr>
    </p:titleStyle>
    <p:bodyStyle>
      <a:lvl1pPr marL="225425" indent="-225425" algn="l" rtl="0" fontAlgn="base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rgbClr val="063DE8"/>
          </a:solidFill>
          <a:latin typeface="+mn-lt"/>
          <a:ea typeface="+mn-ea"/>
          <a:cs typeface="+mn-cs"/>
        </a:defRPr>
      </a:lvl1pPr>
      <a:lvl2pPr marL="917575" indent="-228600" algn="l" rtl="0" fontAlgn="base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rgbClr val="063DE8"/>
          </a:solidFill>
          <a:latin typeface="+mn-lt"/>
          <a:ea typeface="ＭＳ Ｐゴシック" charset="-128"/>
        </a:defRPr>
      </a:lvl2pPr>
      <a:lvl3pPr marL="1260475" indent="-228600" algn="l" rtl="0" fontAlgn="base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rgbClr val="063DE8"/>
          </a:solidFill>
          <a:latin typeface="+mn-lt"/>
          <a:ea typeface="ＭＳ Ｐゴシック" charset="-128"/>
        </a:defRPr>
      </a:lvl3pPr>
      <a:lvl4pPr marL="1546225" indent="-171450" algn="l" rtl="0" fontAlgn="base">
        <a:lnSpc>
          <a:spcPct val="90000"/>
        </a:lnSpc>
        <a:spcBef>
          <a:spcPct val="30000"/>
        </a:spcBef>
        <a:spcAft>
          <a:spcPct val="0"/>
        </a:spcAft>
        <a:buSzPct val="100000"/>
        <a:buChar char="+"/>
        <a:defRPr sz="1600" b="1">
          <a:solidFill>
            <a:srgbClr val="063DE8"/>
          </a:solidFill>
          <a:latin typeface="+mn-lt"/>
          <a:ea typeface="ＭＳ Ｐゴシック" charset="-128"/>
        </a:defRPr>
      </a:lvl4pPr>
      <a:lvl5pPr marL="2000250" indent="-171450" algn="l" rtl="0" fontAlgn="base">
        <a:lnSpc>
          <a:spcPct val="90000"/>
        </a:lnSpc>
        <a:spcBef>
          <a:spcPct val="30000"/>
        </a:spcBef>
        <a:spcAft>
          <a:spcPct val="0"/>
        </a:spcAft>
        <a:defRPr sz="1600" b="1">
          <a:solidFill>
            <a:srgbClr val="063DE8"/>
          </a:solidFill>
          <a:latin typeface="+mn-lt"/>
          <a:ea typeface="ＭＳ Ｐゴシック" charset="-128"/>
        </a:defRPr>
      </a:lvl5pPr>
      <a:lvl6pPr marL="2457450" indent="-171450" algn="l" rtl="0" fontAlgn="base">
        <a:lnSpc>
          <a:spcPct val="90000"/>
        </a:lnSpc>
        <a:spcBef>
          <a:spcPct val="30000"/>
        </a:spcBef>
        <a:spcAft>
          <a:spcPct val="0"/>
        </a:spcAft>
        <a:defRPr sz="1600" b="1">
          <a:solidFill>
            <a:srgbClr val="063DE8"/>
          </a:solidFill>
          <a:latin typeface="+mn-lt"/>
          <a:ea typeface="ＭＳ Ｐゴシック" charset="-128"/>
        </a:defRPr>
      </a:lvl6pPr>
      <a:lvl7pPr marL="2914650" indent="-171450" algn="l" rtl="0" fontAlgn="base">
        <a:lnSpc>
          <a:spcPct val="90000"/>
        </a:lnSpc>
        <a:spcBef>
          <a:spcPct val="30000"/>
        </a:spcBef>
        <a:spcAft>
          <a:spcPct val="0"/>
        </a:spcAft>
        <a:defRPr sz="1600" b="1">
          <a:solidFill>
            <a:srgbClr val="063DE8"/>
          </a:solidFill>
          <a:latin typeface="+mn-lt"/>
          <a:ea typeface="ＭＳ Ｐゴシック" charset="-128"/>
        </a:defRPr>
      </a:lvl7pPr>
      <a:lvl8pPr marL="3371850" indent="-171450" algn="l" rtl="0" fontAlgn="base">
        <a:lnSpc>
          <a:spcPct val="90000"/>
        </a:lnSpc>
        <a:spcBef>
          <a:spcPct val="30000"/>
        </a:spcBef>
        <a:spcAft>
          <a:spcPct val="0"/>
        </a:spcAft>
        <a:defRPr sz="1600" b="1">
          <a:solidFill>
            <a:srgbClr val="063DE8"/>
          </a:solidFill>
          <a:latin typeface="+mn-lt"/>
          <a:ea typeface="ＭＳ Ｐゴシック" charset="-128"/>
        </a:defRPr>
      </a:lvl8pPr>
      <a:lvl9pPr marL="3829050" indent="-171450" algn="l" rtl="0" fontAlgn="base">
        <a:lnSpc>
          <a:spcPct val="90000"/>
        </a:lnSpc>
        <a:spcBef>
          <a:spcPct val="30000"/>
        </a:spcBef>
        <a:spcAft>
          <a:spcPct val="0"/>
        </a:spcAft>
        <a:defRPr sz="1600" b="1">
          <a:solidFill>
            <a:srgbClr val="063DE8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400">
                <a:latin typeface="Times New Roman" charset="0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400">
                <a:latin typeface="Times New Roman" charset="0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7274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400">
                <a:latin typeface="Times New Roman" charset="0"/>
              </a:defRPr>
            </a:lvl1pPr>
          </a:lstStyle>
          <a:p>
            <a:fld id="{DE746046-B0DF-2B4B-8060-0CF4335B90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72741" name="Line 5"/>
          <p:cNvSpPr>
            <a:spLocks noChangeShapeType="1"/>
          </p:cNvSpPr>
          <p:nvPr/>
        </p:nvSpPr>
        <p:spPr bwMode="auto">
          <a:xfrm>
            <a:off x="0" y="1227138"/>
            <a:ext cx="9131300" cy="0"/>
          </a:xfrm>
          <a:prstGeom prst="line">
            <a:avLst/>
          </a:prstGeom>
          <a:noFill/>
          <a:ln w="25400">
            <a:solidFill>
              <a:srgbClr val="001F7E"/>
            </a:solidFill>
            <a:round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7274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96950" y="230188"/>
            <a:ext cx="7191375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7961" dir="18900000" algn="ctr" rotWithShape="0">
              <a:schemeClr val="tx1">
                <a:alpha val="74998"/>
              </a:schemeClr>
            </a:outerShdw>
          </a:effec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37274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000" y="1841500"/>
            <a:ext cx="7162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9pPr>
    </p:titleStyle>
    <p:bodyStyle>
      <a:lvl1pPr marL="225425" indent="-225425" algn="l" rtl="0" fontAlgn="base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rgbClr val="063DE8"/>
          </a:solidFill>
          <a:latin typeface="+mn-lt"/>
          <a:ea typeface="+mn-ea"/>
          <a:cs typeface="+mn-cs"/>
        </a:defRPr>
      </a:lvl1pPr>
      <a:lvl2pPr marL="917575" indent="-228600" algn="l" rtl="0" fontAlgn="base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rgbClr val="063DE8"/>
          </a:solidFill>
          <a:latin typeface="+mn-lt"/>
          <a:ea typeface="ＭＳ Ｐゴシック" charset="-128"/>
        </a:defRPr>
      </a:lvl2pPr>
      <a:lvl3pPr marL="1260475" indent="-228600" algn="l" rtl="0" fontAlgn="base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rgbClr val="063DE8"/>
          </a:solidFill>
          <a:latin typeface="+mn-lt"/>
          <a:ea typeface="ＭＳ Ｐゴシック" charset="-128"/>
        </a:defRPr>
      </a:lvl3pPr>
      <a:lvl4pPr marL="1546225" indent="-171450" algn="l" rtl="0" fontAlgn="base">
        <a:lnSpc>
          <a:spcPct val="90000"/>
        </a:lnSpc>
        <a:spcBef>
          <a:spcPct val="30000"/>
        </a:spcBef>
        <a:spcAft>
          <a:spcPct val="0"/>
        </a:spcAft>
        <a:buSzPct val="100000"/>
        <a:buChar char="+"/>
        <a:defRPr sz="1600" b="1">
          <a:solidFill>
            <a:srgbClr val="063DE8"/>
          </a:solidFill>
          <a:latin typeface="+mn-lt"/>
          <a:ea typeface="ＭＳ Ｐゴシック" charset="-128"/>
        </a:defRPr>
      </a:lvl4pPr>
      <a:lvl5pPr marL="2000250" indent="-171450" algn="l" rtl="0" fontAlgn="base">
        <a:lnSpc>
          <a:spcPct val="90000"/>
        </a:lnSpc>
        <a:spcBef>
          <a:spcPct val="30000"/>
        </a:spcBef>
        <a:spcAft>
          <a:spcPct val="0"/>
        </a:spcAft>
        <a:defRPr sz="1600" b="1">
          <a:solidFill>
            <a:srgbClr val="063DE8"/>
          </a:solidFill>
          <a:latin typeface="+mn-lt"/>
          <a:ea typeface="ＭＳ Ｐゴシック" charset="-128"/>
        </a:defRPr>
      </a:lvl5pPr>
      <a:lvl6pPr marL="2457450" indent="-171450" algn="l" rtl="0" fontAlgn="base">
        <a:lnSpc>
          <a:spcPct val="90000"/>
        </a:lnSpc>
        <a:spcBef>
          <a:spcPct val="30000"/>
        </a:spcBef>
        <a:spcAft>
          <a:spcPct val="0"/>
        </a:spcAft>
        <a:defRPr sz="1600" b="1">
          <a:solidFill>
            <a:srgbClr val="063DE8"/>
          </a:solidFill>
          <a:latin typeface="+mn-lt"/>
          <a:ea typeface="ＭＳ Ｐゴシック" charset="-128"/>
        </a:defRPr>
      </a:lvl6pPr>
      <a:lvl7pPr marL="2914650" indent="-171450" algn="l" rtl="0" fontAlgn="base">
        <a:lnSpc>
          <a:spcPct val="90000"/>
        </a:lnSpc>
        <a:spcBef>
          <a:spcPct val="30000"/>
        </a:spcBef>
        <a:spcAft>
          <a:spcPct val="0"/>
        </a:spcAft>
        <a:defRPr sz="1600" b="1">
          <a:solidFill>
            <a:srgbClr val="063DE8"/>
          </a:solidFill>
          <a:latin typeface="+mn-lt"/>
          <a:ea typeface="ＭＳ Ｐゴシック" charset="-128"/>
        </a:defRPr>
      </a:lvl7pPr>
      <a:lvl8pPr marL="3371850" indent="-171450" algn="l" rtl="0" fontAlgn="base">
        <a:lnSpc>
          <a:spcPct val="90000"/>
        </a:lnSpc>
        <a:spcBef>
          <a:spcPct val="30000"/>
        </a:spcBef>
        <a:spcAft>
          <a:spcPct val="0"/>
        </a:spcAft>
        <a:defRPr sz="1600" b="1">
          <a:solidFill>
            <a:srgbClr val="063DE8"/>
          </a:solidFill>
          <a:latin typeface="+mn-lt"/>
          <a:ea typeface="ＭＳ Ｐゴシック" charset="-128"/>
        </a:defRPr>
      </a:lvl8pPr>
      <a:lvl9pPr marL="3829050" indent="-171450" algn="l" rtl="0" fontAlgn="base">
        <a:lnSpc>
          <a:spcPct val="90000"/>
        </a:lnSpc>
        <a:spcBef>
          <a:spcPct val="30000"/>
        </a:spcBef>
        <a:spcAft>
          <a:spcPct val="0"/>
        </a:spcAft>
        <a:defRPr sz="1600" b="1">
          <a:solidFill>
            <a:srgbClr val="063DE8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4" Type="http://schemas.openxmlformats.org/officeDocument/2006/relationships/image" Target="../media/image6.png"/><Relationship Id="rId5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7.jpe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4" Type="http://schemas.openxmlformats.org/officeDocument/2006/relationships/oleObject" Target="../embeddings/oleObject2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4" Type="http://schemas.openxmlformats.org/officeDocument/2006/relationships/oleObject" Target="../embeddings/oleObject3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Relationship Id="rId3" Type="http://schemas.openxmlformats.org/officeDocument/2006/relationships/image" Target="../media/image10.wmf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Relationship Id="rId3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Relationship Id="rId3" Type="http://schemas.openxmlformats.org/officeDocument/2006/relationships/image" Target="../media/image10.wmf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0.xml"/><Relationship Id="rId3" Type="http://schemas.openxmlformats.org/officeDocument/2006/relationships/image" Target="../media/image11.jpe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princeton.edu/~chaff/publication/DAC2001v56.pdf" TargetMode="Externa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 Logical Foundations of AI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solidFill>
                  <a:schemeClr val="accent2"/>
                </a:solidFill>
              </a:rPr>
              <a:t>SAT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5181600"/>
            <a:ext cx="6400800" cy="990600"/>
          </a:xfrm>
        </p:spPr>
        <p:txBody>
          <a:bodyPr/>
          <a:lstStyle/>
          <a:p>
            <a:r>
              <a:rPr lang="en-US"/>
              <a:t>Henry Kautz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Better Backtrack Search</a:t>
            </a:r>
            <a:endParaRPr lang="en-US" dirty="0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763000" cy="51355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Search( </a:t>
            </a:r>
            <a:r>
              <a:rPr lang="en-US" sz="2400" dirty="0"/>
              <a:t>F, assigned ):</a:t>
            </a:r>
            <a:endParaRPr lang="en-US" sz="24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	</a:t>
            </a:r>
            <a:r>
              <a:rPr lang="en-US" sz="2400" dirty="0">
                <a:solidFill>
                  <a:schemeClr val="tx2"/>
                </a:solidFill>
              </a:rPr>
              <a:t>if</a:t>
            </a:r>
            <a:r>
              <a:rPr lang="en-US" sz="2400" dirty="0"/>
              <a:t> F</a:t>
            </a:r>
            <a:r>
              <a:rPr lang="en-US" sz="2400" dirty="0" smtClean="0"/>
              <a:t> is empty </a:t>
            </a:r>
            <a:r>
              <a:rPr lang="en-US" sz="2400" dirty="0" smtClean="0">
                <a:solidFill>
                  <a:schemeClr val="tx2"/>
                </a:solidFill>
              </a:rPr>
              <a:t>then </a:t>
            </a:r>
            <a:r>
              <a:rPr lang="en-US" sz="2400" dirty="0">
                <a:solidFill>
                  <a:schemeClr val="tx2"/>
                </a:solidFill>
              </a:rPr>
              <a:t>return</a:t>
            </a:r>
            <a:r>
              <a:rPr lang="en-US" sz="2400" dirty="0"/>
              <a:t> assigned;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	</a:t>
            </a:r>
            <a:r>
              <a:rPr lang="en-US" sz="2400" dirty="0">
                <a:solidFill>
                  <a:schemeClr val="tx2"/>
                </a:solidFill>
              </a:rPr>
              <a:t>if</a:t>
            </a:r>
            <a:r>
              <a:rPr lang="en-US" sz="2400" dirty="0"/>
              <a:t> F contains</a:t>
            </a:r>
            <a:r>
              <a:rPr lang="en-US" sz="2400" dirty="0" smtClean="0"/>
              <a:t> [ ] </a:t>
            </a:r>
            <a:r>
              <a:rPr lang="en-US" sz="2400" dirty="0" smtClean="0">
                <a:solidFill>
                  <a:schemeClr val="tx2"/>
                </a:solidFill>
              </a:rPr>
              <a:t>then </a:t>
            </a:r>
            <a:r>
              <a:rPr lang="en-US" sz="2400" dirty="0">
                <a:solidFill>
                  <a:schemeClr val="tx2"/>
                </a:solidFill>
              </a:rPr>
              <a:t>return</a:t>
            </a:r>
            <a:r>
              <a:rPr lang="en-US" sz="2400" dirty="0"/>
              <a:t> FALSE;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	</a:t>
            </a:r>
            <a:r>
              <a:rPr lang="en-US" sz="2400" dirty="0">
                <a:solidFill>
                  <a:schemeClr val="tx2"/>
                </a:solidFill>
              </a:rPr>
              <a:t>choose</a:t>
            </a:r>
            <a:r>
              <a:rPr lang="en-US" sz="2400" dirty="0"/>
              <a:t> an unassigned</a:t>
            </a:r>
            <a:r>
              <a:rPr lang="en-US" sz="2400" dirty="0" smtClean="0"/>
              <a:t> variable </a:t>
            </a:r>
            <a:r>
              <a:rPr lang="en-US" sz="2400" dirty="0" err="1" smtClean="0"/>
              <a:t>c</a:t>
            </a:r>
            <a:endParaRPr lang="en-US" sz="24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chemeClr val="tx2"/>
                </a:solidFill>
              </a:rPr>
              <a:t>return</a:t>
            </a:r>
            <a:r>
              <a:rPr lang="en-US" sz="2400" dirty="0"/>
              <a:t> </a:t>
            </a:r>
            <a:r>
              <a:rPr lang="en-US" sz="2400" dirty="0" err="1" smtClean="0"/>
              <a:t>Search</a:t>
            </a:r>
            <a:r>
              <a:rPr lang="en-US" sz="2400" dirty="0" err="1"/>
              <a:t>(F</a:t>
            </a:r>
            <a:r>
              <a:rPr lang="en-US" sz="2400" dirty="0" smtClean="0"/>
              <a:t> </a:t>
            </a:r>
            <a:r>
              <a:rPr lang="en-US" sz="2400" dirty="0" err="1" smtClean="0">
                <a:latin typeface="Wingdings"/>
                <a:ea typeface="Wingdings"/>
                <a:cs typeface="Wingdings"/>
              </a:rPr>
              <a:t></a:t>
            </a:r>
            <a:r>
              <a:rPr lang="en-US" sz="2400" dirty="0"/>
              <a:t> </a:t>
            </a:r>
            <a:r>
              <a:rPr lang="en-US" sz="2400" dirty="0" err="1" smtClean="0"/>
              <a:t>c</a:t>
            </a:r>
            <a:r>
              <a:rPr lang="en-US" sz="2400" dirty="0" smtClean="0"/>
              <a:t>, assigned U {</a:t>
            </a:r>
            <a:r>
              <a:rPr lang="en-US" sz="2400" dirty="0" err="1" smtClean="0"/>
              <a:t>c</a:t>
            </a:r>
            <a:r>
              <a:rPr lang="en-US" sz="2400" dirty="0" smtClean="0"/>
              <a:t>})   </a:t>
            </a:r>
            <a:r>
              <a:rPr lang="en-US" sz="2400" dirty="0"/>
              <a:t>||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	</a:t>
            </a:r>
            <a:r>
              <a:rPr lang="en-US" sz="2400" dirty="0" smtClean="0"/>
              <a:t>	    </a:t>
            </a:r>
            <a:r>
              <a:rPr lang="en-US" sz="2400" dirty="0" err="1" smtClean="0"/>
              <a:t>Search</a:t>
            </a:r>
            <a:r>
              <a:rPr lang="en-US" sz="2400" dirty="0" err="1"/>
              <a:t>(F</a:t>
            </a:r>
            <a:r>
              <a:rPr lang="en-US" sz="2400" dirty="0" smtClean="0"/>
              <a:t> </a:t>
            </a:r>
            <a:r>
              <a:rPr lang="en-US" sz="2400" dirty="0" err="1" smtClean="0">
                <a:latin typeface="Wingdings"/>
                <a:ea typeface="Wingdings"/>
                <a:cs typeface="Wingdings"/>
              </a:rPr>
              <a:t></a:t>
            </a:r>
            <a:r>
              <a:rPr lang="en-US" sz="2400" dirty="0" smtClean="0"/>
              <a:t> ~</a:t>
            </a:r>
            <a:r>
              <a:rPr lang="en-US" sz="2400" dirty="0" err="1" smtClean="0"/>
              <a:t>c</a:t>
            </a:r>
            <a:r>
              <a:rPr lang="en-US" sz="2400" dirty="0" smtClean="0"/>
              <a:t> , assigned U {~</a:t>
            </a:r>
            <a:r>
              <a:rPr lang="en-US" sz="2400" dirty="0" err="1" smtClean="0"/>
              <a:t>c</a:t>
            </a:r>
            <a:r>
              <a:rPr lang="en-US" sz="2400" dirty="0" smtClean="0"/>
              <a:t>})</a:t>
            </a:r>
            <a:r>
              <a:rPr lang="en-US" sz="2400" dirty="0"/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end</a:t>
            </a:r>
            <a:endParaRPr lang="en-US" sz="2400" dirty="0" smtClean="0"/>
          </a:p>
          <a:p>
            <a:pPr>
              <a:lnSpc>
                <a:spcPct val="80000"/>
              </a:lnSpc>
              <a:buFontTx/>
              <a:buNone/>
            </a:pPr>
            <a:endParaRPr lang="en-US" sz="24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F</a:t>
            </a:r>
            <a:r>
              <a:rPr lang="en-US" sz="2400" dirty="0" smtClean="0">
                <a:latin typeface="Wingdings"/>
                <a:ea typeface="Wingdings"/>
                <a:cs typeface="Wingdings"/>
              </a:rPr>
              <a:t></a:t>
            </a:r>
            <a:r>
              <a:rPr lang="en-US" sz="2400" dirty="0" smtClean="0"/>
              <a:t> L = remove clauses from F that contain literal L, and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           shorten clauses in F that contain ~L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Unit Propagation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Suppose a clause in F is shortened to contain a single literal, such as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			</a:t>
            </a:r>
            <a:r>
              <a:rPr lang="en-US" dirty="0" smtClean="0"/>
              <a:t>(L)</a:t>
            </a: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	What should you do?</a:t>
            </a:r>
            <a:endParaRPr lang="en-US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i="1" dirty="0" smtClean="0">
                <a:solidFill>
                  <a:schemeClr val="tx2"/>
                </a:solidFill>
              </a:rPr>
              <a:t>Immediately </a:t>
            </a:r>
            <a:r>
              <a:rPr lang="en-US" i="1" dirty="0">
                <a:solidFill>
                  <a:schemeClr val="tx2"/>
                </a:solidFill>
              </a:rPr>
              <a:t>add the literal to </a:t>
            </a:r>
            <a:r>
              <a:rPr lang="en-US" i="1" dirty="0" smtClean="0">
                <a:solidFill>
                  <a:schemeClr val="tx2"/>
                </a:solidFill>
              </a:rPr>
              <a:t>assigned.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i="1" dirty="0" smtClean="0">
                <a:solidFill>
                  <a:schemeClr val="tx2"/>
                </a:solidFill>
              </a:rPr>
              <a:t>This may shorten some clauses and erase other clauses.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i="1" dirty="0" smtClean="0">
                <a:solidFill>
                  <a:schemeClr val="tx2"/>
                </a:solidFill>
              </a:rPr>
              <a:t>Repeat </a:t>
            </a:r>
            <a:r>
              <a:rPr lang="en-US" i="1" dirty="0">
                <a:solidFill>
                  <a:schemeClr val="tx2"/>
                </a:solidFill>
              </a:rPr>
              <a:t>if another single-literal clause appears</a:t>
            </a:r>
            <a:r>
              <a:rPr lang="en-US" i="1" dirty="0" smtClean="0">
                <a:solidFill>
                  <a:schemeClr val="tx2"/>
                </a:solidFill>
              </a:rPr>
              <a:t>.</a:t>
            </a:r>
            <a:endParaRPr lang="en-US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Even Better Backtrack Search</a:t>
            </a:r>
            <a:endParaRPr lang="en-US" dirty="0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763000" cy="51355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Search( </a:t>
            </a:r>
            <a:r>
              <a:rPr lang="en-US" sz="2400" dirty="0"/>
              <a:t>F, assigned ):</a:t>
            </a:r>
            <a:endParaRPr lang="en-US" sz="24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	</a:t>
            </a:r>
            <a:r>
              <a:rPr lang="en-US" sz="2400" dirty="0">
                <a:solidFill>
                  <a:schemeClr val="tx2"/>
                </a:solidFill>
              </a:rPr>
              <a:t>if</a:t>
            </a:r>
            <a:r>
              <a:rPr lang="en-US" sz="2400" dirty="0"/>
              <a:t> F</a:t>
            </a:r>
            <a:r>
              <a:rPr lang="en-US" sz="2400" dirty="0" smtClean="0"/>
              <a:t> is empty </a:t>
            </a:r>
            <a:r>
              <a:rPr lang="en-US" sz="2400" dirty="0" smtClean="0">
                <a:solidFill>
                  <a:schemeClr val="tx2"/>
                </a:solidFill>
              </a:rPr>
              <a:t>then </a:t>
            </a:r>
            <a:r>
              <a:rPr lang="en-US" sz="2400" dirty="0">
                <a:solidFill>
                  <a:schemeClr val="tx2"/>
                </a:solidFill>
              </a:rPr>
              <a:t>return</a:t>
            </a:r>
            <a:r>
              <a:rPr lang="en-US" sz="2400" dirty="0"/>
              <a:t> assigned;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	</a:t>
            </a:r>
            <a:r>
              <a:rPr lang="en-US" sz="2400" dirty="0">
                <a:solidFill>
                  <a:schemeClr val="tx2"/>
                </a:solidFill>
              </a:rPr>
              <a:t>if</a:t>
            </a:r>
            <a:r>
              <a:rPr lang="en-US" sz="2400" dirty="0"/>
              <a:t> F contains</a:t>
            </a:r>
            <a:r>
              <a:rPr lang="en-US" sz="2400" dirty="0" smtClean="0"/>
              <a:t> [ ] </a:t>
            </a:r>
            <a:r>
              <a:rPr lang="en-US" sz="2400" dirty="0" smtClean="0">
                <a:solidFill>
                  <a:schemeClr val="tx2"/>
                </a:solidFill>
              </a:rPr>
              <a:t>then </a:t>
            </a:r>
            <a:r>
              <a:rPr lang="en-US" sz="2400" dirty="0">
                <a:solidFill>
                  <a:schemeClr val="tx2"/>
                </a:solidFill>
              </a:rPr>
              <a:t>return</a:t>
            </a:r>
            <a:r>
              <a:rPr lang="en-US" sz="2400" dirty="0"/>
              <a:t> FALSE;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chemeClr val="tx2"/>
                </a:solidFill>
              </a:rPr>
              <a:t>if</a:t>
            </a:r>
            <a:r>
              <a:rPr lang="en-US" sz="2400" dirty="0" smtClean="0"/>
              <a:t> F contains a unit clause [L] </a:t>
            </a:r>
            <a:r>
              <a:rPr lang="en-US" sz="2400" dirty="0" smtClean="0">
                <a:solidFill>
                  <a:srgbClr val="3333FF"/>
                </a:solidFill>
              </a:rPr>
              <a:t>then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          </a:t>
            </a:r>
            <a:r>
              <a:rPr lang="en-US" sz="2400" dirty="0" smtClean="0">
                <a:solidFill>
                  <a:srgbClr val="3333FF"/>
                </a:solidFill>
              </a:rPr>
              <a:t>return </a:t>
            </a:r>
            <a:r>
              <a:rPr lang="en-US" sz="2400" dirty="0" err="1" smtClean="0"/>
              <a:t>Search(F</a:t>
            </a:r>
            <a:r>
              <a:rPr lang="en-US" sz="2400" dirty="0" smtClean="0"/>
              <a:t> </a:t>
            </a:r>
            <a:r>
              <a:rPr lang="en-US" sz="2400" dirty="0" err="1" smtClean="0">
                <a:latin typeface="Wingdings"/>
                <a:ea typeface="Wingdings"/>
                <a:cs typeface="Wingdings"/>
              </a:rPr>
              <a:t></a:t>
            </a:r>
            <a:r>
              <a:rPr lang="en-US" sz="2400" dirty="0" smtClean="0"/>
              <a:t> L, assigned U {L})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    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          choose</a:t>
            </a:r>
            <a:r>
              <a:rPr lang="en-US" sz="2400" dirty="0" smtClean="0"/>
              <a:t> </a:t>
            </a:r>
            <a:r>
              <a:rPr lang="en-US" sz="2400" dirty="0"/>
              <a:t>an unassigned</a:t>
            </a:r>
            <a:r>
              <a:rPr lang="en-US" sz="2400" dirty="0" smtClean="0"/>
              <a:t> variable </a:t>
            </a:r>
            <a:r>
              <a:rPr lang="en-US" sz="2400" dirty="0" err="1" smtClean="0"/>
              <a:t>c</a:t>
            </a:r>
            <a:endParaRPr lang="en-US" sz="24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	      </a:t>
            </a:r>
            <a:r>
              <a:rPr lang="en-US" sz="2400" dirty="0" smtClean="0">
                <a:solidFill>
                  <a:schemeClr val="tx2"/>
                </a:solidFill>
              </a:rPr>
              <a:t>return</a:t>
            </a:r>
            <a:r>
              <a:rPr lang="en-US" sz="2400" dirty="0" smtClean="0"/>
              <a:t> </a:t>
            </a:r>
            <a:r>
              <a:rPr lang="en-US" sz="2400" dirty="0" err="1" smtClean="0"/>
              <a:t>Search</a:t>
            </a:r>
            <a:r>
              <a:rPr lang="en-US" sz="2400" dirty="0" err="1"/>
              <a:t>(F</a:t>
            </a:r>
            <a:r>
              <a:rPr lang="en-US" sz="2400" dirty="0" smtClean="0"/>
              <a:t> </a:t>
            </a:r>
            <a:r>
              <a:rPr lang="en-US" sz="2400" dirty="0" err="1" smtClean="0">
                <a:latin typeface="Wingdings"/>
                <a:ea typeface="Wingdings"/>
                <a:cs typeface="Wingdings"/>
              </a:rPr>
              <a:t></a:t>
            </a:r>
            <a:r>
              <a:rPr lang="en-US" sz="2400" dirty="0"/>
              <a:t> </a:t>
            </a:r>
            <a:r>
              <a:rPr lang="en-US" sz="2400" dirty="0" err="1" smtClean="0"/>
              <a:t>c</a:t>
            </a:r>
            <a:r>
              <a:rPr lang="en-US" sz="2400" dirty="0" smtClean="0"/>
              <a:t>, assigned U {</a:t>
            </a:r>
            <a:r>
              <a:rPr lang="en-US" sz="2400" dirty="0" err="1" smtClean="0"/>
              <a:t>c</a:t>
            </a:r>
            <a:r>
              <a:rPr lang="en-US" sz="2400" dirty="0" smtClean="0"/>
              <a:t>})   </a:t>
            </a:r>
            <a:r>
              <a:rPr lang="en-US" sz="2400" dirty="0"/>
              <a:t>||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	</a:t>
            </a:r>
            <a:r>
              <a:rPr lang="en-US" sz="2400" dirty="0" smtClean="0"/>
              <a:t>	          </a:t>
            </a:r>
            <a:r>
              <a:rPr lang="en-US" sz="2400" dirty="0" err="1" smtClean="0"/>
              <a:t>Search</a:t>
            </a:r>
            <a:r>
              <a:rPr lang="en-US" sz="2400" dirty="0" err="1"/>
              <a:t>(F</a:t>
            </a:r>
            <a:r>
              <a:rPr lang="en-US" sz="2400" dirty="0" smtClean="0"/>
              <a:t> </a:t>
            </a:r>
            <a:r>
              <a:rPr lang="en-US" sz="2400" dirty="0" err="1" smtClean="0">
                <a:latin typeface="Wingdings"/>
                <a:ea typeface="Wingdings"/>
                <a:cs typeface="Wingdings"/>
              </a:rPr>
              <a:t></a:t>
            </a:r>
            <a:r>
              <a:rPr lang="en-US" sz="2400" dirty="0" smtClean="0"/>
              <a:t> ~</a:t>
            </a:r>
            <a:r>
              <a:rPr lang="en-US" sz="2400" dirty="0" err="1" smtClean="0"/>
              <a:t>c</a:t>
            </a:r>
            <a:r>
              <a:rPr lang="en-US" sz="2400" dirty="0" smtClean="0"/>
              <a:t> , assigned U {~</a:t>
            </a:r>
            <a:r>
              <a:rPr lang="en-US" sz="2400" dirty="0" err="1" smtClean="0"/>
              <a:t>c</a:t>
            </a:r>
            <a:r>
              <a:rPr lang="en-US" sz="2400" dirty="0" smtClean="0"/>
              <a:t>})</a:t>
            </a:r>
            <a:r>
              <a:rPr lang="en-US" sz="2400" dirty="0"/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end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 smtClean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F</a:t>
            </a:r>
            <a:r>
              <a:rPr lang="en-US" sz="2400" dirty="0" smtClean="0">
                <a:latin typeface="Wingdings"/>
                <a:ea typeface="Wingdings"/>
                <a:cs typeface="Wingdings"/>
              </a:rPr>
              <a:t></a:t>
            </a:r>
            <a:r>
              <a:rPr lang="en-US" sz="2400" dirty="0" smtClean="0"/>
              <a:t> L = remove clauses from F that contain literal L, and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           shorten clauses in F that contain ~L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Pure Literal Rule</a:t>
            </a:r>
            <a:endParaRPr lang="en-US" dirty="0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Suppose a</a:t>
            </a:r>
            <a:r>
              <a:rPr lang="en-US" dirty="0" smtClean="0"/>
              <a:t> literal L appears in F, but the negation of L never appears.  What should you do?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	</a:t>
            </a:r>
            <a:r>
              <a:rPr lang="en-US" i="1" dirty="0">
                <a:solidFill>
                  <a:schemeClr val="tx2"/>
                </a:solidFill>
              </a:rPr>
              <a:t>Immediately add the literal to assigned.</a:t>
            </a:r>
            <a:r>
              <a:rPr lang="en-US" i="1" dirty="0" smtClean="0">
                <a:solidFill>
                  <a:schemeClr val="tx2"/>
                </a:solidFill>
              </a:rPr>
              <a:t/>
            </a:r>
            <a:br>
              <a:rPr lang="en-US" i="1" dirty="0" smtClean="0">
                <a:solidFill>
                  <a:schemeClr val="tx2"/>
                </a:solidFill>
              </a:rPr>
            </a:br>
            <a:r>
              <a:rPr lang="en-US" i="1" dirty="0" smtClean="0">
                <a:solidFill>
                  <a:schemeClr val="tx2"/>
                </a:solidFill>
              </a:rPr>
              <a:t>This will erase some clauses, but not shorten any.</a:t>
            </a:r>
            <a:endParaRPr lang="en-US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Davis-Putnam-</a:t>
            </a:r>
            <a:r>
              <a:rPr lang="en-US" sz="3600" dirty="0" err="1" smtClean="0"/>
              <a:t>Logemann</a:t>
            </a:r>
            <a:r>
              <a:rPr lang="en-US" sz="3600" dirty="0" smtClean="0"/>
              <a:t>-Loveland Procedure (DPLL)</a:t>
            </a:r>
            <a:endParaRPr lang="en-US" sz="3600" dirty="0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763000" cy="51355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smtClean="0"/>
              <a:t>DPLL( </a:t>
            </a:r>
            <a:r>
              <a:rPr lang="en-US" sz="2400" dirty="0"/>
              <a:t>F, assigned ):</a:t>
            </a:r>
            <a:endParaRPr lang="en-US" sz="24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	</a:t>
            </a:r>
            <a:r>
              <a:rPr lang="en-US" sz="2400" dirty="0">
                <a:solidFill>
                  <a:schemeClr val="tx2"/>
                </a:solidFill>
              </a:rPr>
              <a:t>if</a:t>
            </a:r>
            <a:r>
              <a:rPr lang="en-US" sz="2400" dirty="0"/>
              <a:t> F</a:t>
            </a:r>
            <a:r>
              <a:rPr lang="en-US" sz="2400" dirty="0" smtClean="0"/>
              <a:t> is empty </a:t>
            </a:r>
            <a:r>
              <a:rPr lang="en-US" sz="2400" dirty="0" smtClean="0">
                <a:solidFill>
                  <a:schemeClr val="tx2"/>
                </a:solidFill>
              </a:rPr>
              <a:t>then </a:t>
            </a:r>
            <a:r>
              <a:rPr lang="en-US" sz="2400" dirty="0">
                <a:solidFill>
                  <a:schemeClr val="tx2"/>
                </a:solidFill>
              </a:rPr>
              <a:t>return</a:t>
            </a:r>
            <a:r>
              <a:rPr lang="en-US" sz="2400" dirty="0"/>
              <a:t> assigned;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	</a:t>
            </a:r>
            <a:r>
              <a:rPr lang="en-US" sz="2400" dirty="0">
                <a:solidFill>
                  <a:schemeClr val="tx2"/>
                </a:solidFill>
              </a:rPr>
              <a:t>if</a:t>
            </a:r>
            <a:r>
              <a:rPr lang="en-US" sz="2400" dirty="0"/>
              <a:t> F contains</a:t>
            </a:r>
            <a:r>
              <a:rPr lang="en-US" sz="2400" dirty="0" smtClean="0"/>
              <a:t> [ ] </a:t>
            </a:r>
            <a:r>
              <a:rPr lang="en-US" sz="2400" dirty="0" smtClean="0">
                <a:solidFill>
                  <a:schemeClr val="tx2"/>
                </a:solidFill>
              </a:rPr>
              <a:t>then </a:t>
            </a:r>
            <a:r>
              <a:rPr lang="en-US" sz="2400" dirty="0">
                <a:solidFill>
                  <a:schemeClr val="tx2"/>
                </a:solidFill>
              </a:rPr>
              <a:t>return</a:t>
            </a:r>
            <a:r>
              <a:rPr lang="en-US" sz="2400" dirty="0"/>
              <a:t> FALSE;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chemeClr val="tx2"/>
                </a:solidFill>
              </a:rPr>
              <a:t>if</a:t>
            </a:r>
            <a:r>
              <a:rPr lang="en-US" sz="2400" dirty="0" smtClean="0"/>
              <a:t> F contains a unit clause [L] </a:t>
            </a:r>
            <a:r>
              <a:rPr lang="en-US" sz="2400" dirty="0" smtClean="0">
                <a:solidFill>
                  <a:srgbClr val="3333FF"/>
                </a:solidFill>
              </a:rPr>
              <a:t>or</a:t>
            </a:r>
            <a:r>
              <a:rPr lang="en-US" sz="2400" dirty="0" smtClean="0"/>
              <a:t> a pure literal L </a:t>
            </a:r>
            <a:r>
              <a:rPr lang="en-US" sz="2400" dirty="0" smtClean="0">
                <a:solidFill>
                  <a:srgbClr val="3333FF"/>
                </a:solidFill>
              </a:rPr>
              <a:t>then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          </a:t>
            </a:r>
            <a:r>
              <a:rPr lang="en-US" sz="2400" dirty="0" smtClean="0">
                <a:solidFill>
                  <a:srgbClr val="3333FF"/>
                </a:solidFill>
              </a:rPr>
              <a:t>return </a:t>
            </a:r>
            <a:r>
              <a:rPr lang="en-US" sz="2400" dirty="0" err="1" smtClean="0"/>
              <a:t>Search(F</a:t>
            </a:r>
            <a:r>
              <a:rPr lang="en-US" sz="2400" dirty="0" smtClean="0"/>
              <a:t> </a:t>
            </a:r>
            <a:r>
              <a:rPr lang="en-US" sz="2400" dirty="0" err="1" smtClean="0">
                <a:latin typeface="Wingdings"/>
                <a:ea typeface="Wingdings"/>
                <a:cs typeface="Wingdings"/>
              </a:rPr>
              <a:t></a:t>
            </a:r>
            <a:r>
              <a:rPr lang="en-US" sz="2400" dirty="0" smtClean="0"/>
              <a:t> L, assigned U {L})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    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          choose</a:t>
            </a:r>
            <a:r>
              <a:rPr lang="en-US" sz="2400" dirty="0" smtClean="0"/>
              <a:t> </a:t>
            </a:r>
            <a:r>
              <a:rPr lang="en-US" sz="2400" dirty="0"/>
              <a:t>an unassigned</a:t>
            </a:r>
            <a:r>
              <a:rPr lang="en-US" sz="2400" dirty="0" smtClean="0"/>
              <a:t> variable </a:t>
            </a:r>
            <a:r>
              <a:rPr lang="en-US" sz="2400" dirty="0" err="1" smtClean="0"/>
              <a:t>c</a:t>
            </a:r>
            <a:endParaRPr lang="en-US" sz="24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	      </a:t>
            </a:r>
            <a:r>
              <a:rPr lang="en-US" sz="2400" dirty="0" smtClean="0">
                <a:solidFill>
                  <a:schemeClr val="tx2"/>
                </a:solidFill>
              </a:rPr>
              <a:t>return</a:t>
            </a:r>
            <a:r>
              <a:rPr lang="en-US" sz="2400" dirty="0" smtClean="0"/>
              <a:t> </a:t>
            </a:r>
            <a:r>
              <a:rPr lang="en-US" sz="2400" dirty="0" err="1" smtClean="0"/>
              <a:t>Search</a:t>
            </a:r>
            <a:r>
              <a:rPr lang="en-US" sz="2400" dirty="0" err="1"/>
              <a:t>(F</a:t>
            </a:r>
            <a:r>
              <a:rPr lang="en-US" sz="2400" dirty="0" smtClean="0"/>
              <a:t> </a:t>
            </a:r>
            <a:r>
              <a:rPr lang="en-US" sz="2400" dirty="0" err="1" smtClean="0">
                <a:latin typeface="Wingdings"/>
                <a:ea typeface="Wingdings"/>
                <a:cs typeface="Wingdings"/>
              </a:rPr>
              <a:t></a:t>
            </a:r>
            <a:r>
              <a:rPr lang="en-US" sz="2400" dirty="0"/>
              <a:t> </a:t>
            </a:r>
            <a:r>
              <a:rPr lang="en-US" sz="2400" dirty="0" err="1" smtClean="0"/>
              <a:t>c</a:t>
            </a:r>
            <a:r>
              <a:rPr lang="en-US" sz="2400" dirty="0" smtClean="0"/>
              <a:t>, assigned U {</a:t>
            </a:r>
            <a:r>
              <a:rPr lang="en-US" sz="2400" dirty="0" err="1" smtClean="0"/>
              <a:t>c</a:t>
            </a:r>
            <a:r>
              <a:rPr lang="en-US" sz="2400" dirty="0" smtClean="0"/>
              <a:t>})   </a:t>
            </a:r>
            <a:r>
              <a:rPr lang="en-US" sz="2400" dirty="0"/>
              <a:t>||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	</a:t>
            </a:r>
            <a:r>
              <a:rPr lang="en-US" sz="2400" dirty="0" smtClean="0"/>
              <a:t>	          </a:t>
            </a:r>
            <a:r>
              <a:rPr lang="en-US" sz="2400" dirty="0" err="1" smtClean="0"/>
              <a:t>Search</a:t>
            </a:r>
            <a:r>
              <a:rPr lang="en-US" sz="2400" dirty="0" err="1"/>
              <a:t>(F</a:t>
            </a:r>
            <a:r>
              <a:rPr lang="en-US" sz="2400" dirty="0" smtClean="0"/>
              <a:t> </a:t>
            </a:r>
            <a:r>
              <a:rPr lang="en-US" sz="2400" dirty="0" err="1" smtClean="0">
                <a:latin typeface="Wingdings"/>
                <a:ea typeface="Wingdings"/>
                <a:cs typeface="Wingdings"/>
              </a:rPr>
              <a:t></a:t>
            </a:r>
            <a:r>
              <a:rPr lang="en-US" sz="2400" dirty="0" smtClean="0"/>
              <a:t> ~</a:t>
            </a:r>
            <a:r>
              <a:rPr lang="en-US" sz="2400" dirty="0" err="1" smtClean="0"/>
              <a:t>c</a:t>
            </a:r>
            <a:r>
              <a:rPr lang="en-US" sz="2400" dirty="0" smtClean="0"/>
              <a:t> , assigned U {~</a:t>
            </a:r>
            <a:r>
              <a:rPr lang="en-US" sz="2400" dirty="0" err="1" smtClean="0"/>
              <a:t>c</a:t>
            </a:r>
            <a:r>
              <a:rPr lang="en-US" sz="2400" dirty="0" smtClean="0"/>
              <a:t>})</a:t>
            </a:r>
            <a:r>
              <a:rPr lang="en-US" sz="2400" dirty="0"/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end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 smtClean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F</a:t>
            </a:r>
            <a:r>
              <a:rPr lang="en-US" sz="2400" dirty="0" smtClean="0">
                <a:latin typeface="Wingdings"/>
                <a:ea typeface="Wingdings"/>
                <a:cs typeface="Wingdings"/>
              </a:rPr>
              <a:t></a:t>
            </a:r>
            <a:r>
              <a:rPr lang="en-US" sz="2400" dirty="0" smtClean="0"/>
              <a:t> L = remove clauses from F that contain literal L, and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           shorten clauses in F that contain ~L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DPLL on the Unicorn</a:t>
            </a:r>
            <a:endParaRPr lang="en-US" dirty="0"/>
          </a:p>
        </p:txBody>
      </p:sp>
      <p:sp>
        <p:nvSpPr>
          <p:cNvPr id="373764" name="Rectangle 4"/>
          <p:cNvSpPr>
            <a:spLocks noChangeArrowheads="1"/>
          </p:cNvSpPr>
          <p:nvPr/>
        </p:nvSpPr>
        <p:spPr bwMode="auto">
          <a:xfrm>
            <a:off x="457200" y="3505200"/>
            <a:ext cx="104600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 smtClean="0">
                <a:solidFill>
                  <a:srgbClr val="063DE8"/>
                </a:solidFill>
              </a:rPr>
              <a:t>(</a:t>
            </a:r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~</a:t>
            </a:r>
            <a:r>
              <a:rPr lang="en-US" sz="1800" b="1" dirty="0" smtClean="0">
                <a:solidFill>
                  <a:srgbClr val="063DE8"/>
                </a:solidFill>
              </a:rPr>
              <a:t> </a:t>
            </a:r>
            <a:r>
              <a:rPr lang="en-US" sz="1800" b="1" dirty="0">
                <a:solidFill>
                  <a:srgbClr val="063DE8"/>
                </a:solidFill>
                <a:sym typeface="Symbol" charset="2"/>
              </a:rPr>
              <a:t>A</a:t>
            </a:r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 , </a:t>
            </a:r>
            <a:r>
              <a:rPr lang="en-US" sz="1800" b="1" dirty="0">
                <a:solidFill>
                  <a:srgbClr val="063DE8"/>
                </a:solidFill>
                <a:sym typeface="Symbol" charset="2"/>
              </a:rPr>
              <a:t>H)</a:t>
            </a:r>
          </a:p>
        </p:txBody>
      </p:sp>
      <p:sp>
        <p:nvSpPr>
          <p:cNvPr id="373765" name="Rectangle 5"/>
          <p:cNvSpPr>
            <a:spLocks noChangeArrowheads="1"/>
          </p:cNvSpPr>
          <p:nvPr/>
        </p:nvSpPr>
        <p:spPr bwMode="auto">
          <a:xfrm>
            <a:off x="533400" y="2590800"/>
            <a:ext cx="88122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>
                <a:solidFill>
                  <a:srgbClr val="063DE8"/>
                </a:solidFill>
              </a:rPr>
              <a:t>(</a:t>
            </a:r>
            <a:r>
              <a:rPr lang="en-US" sz="1800" b="1" dirty="0">
                <a:solidFill>
                  <a:srgbClr val="063DE8"/>
                </a:solidFill>
                <a:sym typeface="Symbol" charset="2"/>
              </a:rPr>
              <a:t>M</a:t>
            </a:r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 , </a:t>
            </a:r>
            <a:r>
              <a:rPr lang="en-US" sz="1800" b="1" dirty="0">
                <a:solidFill>
                  <a:srgbClr val="063DE8"/>
                </a:solidFill>
                <a:sym typeface="Symbol" charset="2"/>
              </a:rPr>
              <a:t>A)</a:t>
            </a:r>
          </a:p>
        </p:txBody>
      </p:sp>
      <p:sp>
        <p:nvSpPr>
          <p:cNvPr id="373766" name="Rectangle 6"/>
          <p:cNvSpPr>
            <a:spLocks noChangeArrowheads="1"/>
          </p:cNvSpPr>
          <p:nvPr/>
        </p:nvSpPr>
        <p:spPr bwMode="auto">
          <a:xfrm>
            <a:off x="609600" y="4038600"/>
            <a:ext cx="728662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 smtClean="0">
                <a:solidFill>
                  <a:srgbClr val="FC0128"/>
                </a:solidFill>
              </a:rPr>
              <a:t>(</a:t>
            </a:r>
            <a:r>
              <a:rPr lang="en-US" sz="1800" b="1" dirty="0" smtClean="0">
                <a:solidFill>
                  <a:srgbClr val="FC0128"/>
                </a:solidFill>
                <a:sym typeface="Symbol" charset="2"/>
              </a:rPr>
              <a:t>~</a:t>
            </a:r>
            <a:r>
              <a:rPr lang="en-US" sz="1800" b="1" dirty="0" smtClean="0">
                <a:solidFill>
                  <a:srgbClr val="FC0128"/>
                </a:solidFill>
              </a:rPr>
              <a:t> </a:t>
            </a:r>
            <a:r>
              <a:rPr lang="en-US" sz="1800" b="1" dirty="0">
                <a:solidFill>
                  <a:srgbClr val="FC0128"/>
                </a:solidFill>
                <a:sym typeface="Symbol" charset="2"/>
              </a:rPr>
              <a:t>H)</a:t>
            </a:r>
          </a:p>
        </p:txBody>
      </p:sp>
      <p:sp>
        <p:nvSpPr>
          <p:cNvPr id="373767" name="Rectangle 7"/>
          <p:cNvSpPr>
            <a:spLocks noChangeArrowheads="1"/>
          </p:cNvSpPr>
          <p:nvPr/>
        </p:nvSpPr>
        <p:spPr bwMode="auto">
          <a:xfrm>
            <a:off x="533400" y="3048000"/>
            <a:ext cx="89643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 smtClean="0">
                <a:solidFill>
                  <a:srgbClr val="063DE8"/>
                </a:solidFill>
              </a:rPr>
              <a:t>(</a:t>
            </a:r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~</a:t>
            </a:r>
            <a:r>
              <a:rPr lang="en-US" sz="1800" b="1" dirty="0" smtClean="0">
                <a:solidFill>
                  <a:srgbClr val="063DE8"/>
                </a:solidFill>
              </a:rPr>
              <a:t>I</a:t>
            </a:r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 , </a:t>
            </a:r>
            <a:r>
              <a:rPr lang="en-US" sz="1800" b="1" dirty="0">
                <a:solidFill>
                  <a:srgbClr val="063DE8"/>
                </a:solidFill>
                <a:sym typeface="Symbol" charset="2"/>
              </a:rPr>
              <a:t>H)</a:t>
            </a:r>
          </a:p>
        </p:txBody>
      </p:sp>
      <p:sp>
        <p:nvSpPr>
          <p:cNvPr id="373769" name="Rectangle 9"/>
          <p:cNvSpPr>
            <a:spLocks noChangeArrowheads="1"/>
          </p:cNvSpPr>
          <p:nvPr/>
        </p:nvSpPr>
        <p:spPr bwMode="auto">
          <a:xfrm>
            <a:off x="533400" y="2057400"/>
            <a:ext cx="92202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 smtClean="0">
                <a:solidFill>
                  <a:srgbClr val="063DE8"/>
                </a:solidFill>
              </a:rPr>
              <a:t>(</a:t>
            </a:r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~</a:t>
            </a:r>
            <a:r>
              <a:rPr lang="en-US" sz="1800" b="1" dirty="0" smtClean="0">
                <a:solidFill>
                  <a:srgbClr val="063DE8"/>
                </a:solidFill>
              </a:rPr>
              <a:t> </a:t>
            </a:r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M, I</a:t>
            </a:r>
            <a:r>
              <a:rPr lang="en-US" sz="1800" b="1" dirty="0">
                <a:solidFill>
                  <a:srgbClr val="063DE8"/>
                </a:solidFill>
                <a:sym typeface="Symbol" charset="2"/>
              </a:rPr>
              <a:t>)</a:t>
            </a:r>
          </a:p>
        </p:txBody>
      </p:sp>
      <p:cxnSp>
        <p:nvCxnSpPr>
          <p:cNvPr id="33" name="AutoShape 15"/>
          <p:cNvCxnSpPr>
            <a:cxnSpLocks noChangeShapeType="1"/>
          </p:cNvCxnSpPr>
          <p:nvPr/>
        </p:nvCxnSpPr>
        <p:spPr bwMode="auto">
          <a:xfrm rot="16200000" flipH="1">
            <a:off x="4381500" y="2400300"/>
            <a:ext cx="457200" cy="381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191000" y="1981200"/>
            <a:ext cx="35136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 smtClean="0">
                <a:solidFill>
                  <a:srgbClr val="FC0128"/>
                </a:solidFill>
                <a:sym typeface="Symbol" charset="2"/>
              </a:rPr>
              <a:t>H</a:t>
            </a:r>
            <a:endParaRPr lang="en-US" sz="1800" b="1" dirty="0">
              <a:solidFill>
                <a:srgbClr val="FC0128"/>
              </a:solidFill>
              <a:sym typeface="Symbol" charset="2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676400" y="3048000"/>
            <a:ext cx="53733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 smtClean="0">
                <a:solidFill>
                  <a:srgbClr val="063DE8"/>
                </a:solidFill>
              </a:rPr>
              <a:t>(</a:t>
            </a:r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~</a:t>
            </a:r>
            <a:r>
              <a:rPr lang="en-US" sz="1800" b="1" dirty="0" smtClean="0">
                <a:solidFill>
                  <a:srgbClr val="063DE8"/>
                </a:solidFill>
              </a:rPr>
              <a:t>I</a:t>
            </a:r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)</a:t>
            </a:r>
            <a:endParaRPr lang="en-US" sz="1800" b="1" dirty="0">
              <a:solidFill>
                <a:srgbClr val="063DE8"/>
              </a:solidFill>
              <a:sym typeface="Symbol" charset="2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676400" y="3505200"/>
            <a:ext cx="63990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 smtClean="0">
                <a:solidFill>
                  <a:srgbClr val="063DE8"/>
                </a:solidFill>
              </a:rPr>
              <a:t>(</a:t>
            </a:r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~A)</a:t>
            </a:r>
            <a:endParaRPr lang="en-US" sz="1800" b="1" dirty="0">
              <a:solidFill>
                <a:srgbClr val="063DE8"/>
              </a:solidFill>
              <a:sym typeface="Symbol" charset="2"/>
            </a:endParaRP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4868663" y="2895600"/>
            <a:ext cx="35137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A</a:t>
            </a:r>
            <a:endParaRPr lang="en-US" sz="1800" b="1" dirty="0">
              <a:solidFill>
                <a:srgbClr val="063DE8"/>
              </a:solidFill>
              <a:sym typeface="Symbol" charset="2"/>
            </a:endParaRPr>
          </a:p>
        </p:txBody>
      </p:sp>
      <p:cxnSp>
        <p:nvCxnSpPr>
          <p:cNvPr id="17" name="AutoShape 15"/>
          <p:cNvCxnSpPr>
            <a:cxnSpLocks noChangeShapeType="1"/>
          </p:cNvCxnSpPr>
          <p:nvPr/>
        </p:nvCxnSpPr>
        <p:spPr bwMode="auto">
          <a:xfrm rot="16200000" flipH="1">
            <a:off x="5143500" y="3314700"/>
            <a:ext cx="457200" cy="381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600200" y="2590800"/>
            <a:ext cx="53068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>
                <a:solidFill>
                  <a:srgbClr val="063DE8"/>
                </a:solidFill>
              </a:rPr>
              <a:t>(</a:t>
            </a:r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M)</a:t>
            </a:r>
            <a:endParaRPr lang="en-US" sz="1800" b="1" dirty="0">
              <a:solidFill>
                <a:srgbClr val="063DE8"/>
              </a:solidFill>
              <a:sym typeface="Symbol" charset="2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5639468" y="3733800"/>
            <a:ext cx="37695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M</a:t>
            </a:r>
            <a:endParaRPr lang="en-US" sz="1800" b="1" dirty="0">
              <a:solidFill>
                <a:srgbClr val="063DE8"/>
              </a:solidFill>
              <a:sym typeface="Symbol" charset="2"/>
            </a:endParaRPr>
          </a:p>
        </p:txBody>
      </p:sp>
      <p:cxnSp>
        <p:nvCxnSpPr>
          <p:cNvPr id="21" name="AutoShape 15"/>
          <p:cNvCxnSpPr>
            <a:cxnSpLocks noChangeShapeType="1"/>
          </p:cNvCxnSpPr>
          <p:nvPr/>
        </p:nvCxnSpPr>
        <p:spPr bwMode="auto">
          <a:xfrm rot="5400000">
            <a:off x="5144294" y="4229100"/>
            <a:ext cx="685006" cy="457994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1707542" y="2057400"/>
            <a:ext cx="40253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 smtClean="0">
                <a:solidFill>
                  <a:srgbClr val="063DE8"/>
                </a:solidFill>
              </a:rPr>
              <a:t>(</a:t>
            </a:r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I</a:t>
            </a:r>
            <a:r>
              <a:rPr lang="en-US" sz="1800" b="1" dirty="0">
                <a:solidFill>
                  <a:srgbClr val="063DE8"/>
                </a:solidFill>
                <a:sym typeface="Symbol" charset="2"/>
              </a:rPr>
              <a:t>)</a:t>
            </a:r>
          </a:p>
        </p:txBody>
      </p:sp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4877468" y="4800600"/>
            <a:ext cx="24879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I</a:t>
            </a:r>
            <a:endParaRPr lang="en-US" sz="1800" b="1" dirty="0">
              <a:solidFill>
                <a:srgbClr val="063DE8"/>
              </a:solidFill>
              <a:sym typeface="Symbol" charset="2"/>
            </a:endParaRPr>
          </a:p>
        </p:txBody>
      </p:sp>
      <p:cxnSp>
        <p:nvCxnSpPr>
          <p:cNvPr id="26" name="AutoShape 15"/>
          <p:cNvCxnSpPr>
            <a:cxnSpLocks noChangeShapeType="1"/>
          </p:cNvCxnSpPr>
          <p:nvPr/>
        </p:nvCxnSpPr>
        <p:spPr bwMode="auto">
          <a:xfrm rot="5400000">
            <a:off x="4306094" y="5295106"/>
            <a:ext cx="685006" cy="457994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2429601" y="3048000"/>
            <a:ext cx="40253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 smtClean="0">
                <a:solidFill>
                  <a:srgbClr val="063DE8"/>
                </a:solidFill>
              </a:rPr>
              <a:t>( </a:t>
            </a:r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)</a:t>
            </a:r>
            <a:endParaRPr lang="en-US" sz="1800" b="1" dirty="0">
              <a:solidFill>
                <a:srgbClr val="063DE8"/>
              </a:solidFill>
              <a:sym typeface="Symbol" charset="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96000" y="533400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 SEARCH!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3737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3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737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3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3737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3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3737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3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3737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3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64" grpId="0"/>
      <p:bldP spid="373765" grpId="0"/>
      <p:bldP spid="373766" grpId="0"/>
      <p:bldP spid="373767" grpId="0"/>
      <p:bldP spid="373769" grpId="0"/>
      <p:bldP spid="9" grpId="0"/>
      <p:bldP spid="14" grpId="0"/>
      <p:bldP spid="14" grpId="1"/>
      <p:bldP spid="15" grpId="0"/>
      <p:bldP spid="15" grpId="1"/>
      <p:bldP spid="16" grpId="0"/>
      <p:bldP spid="18" grpId="0"/>
      <p:bldP spid="18" grpId="1"/>
      <p:bldP spid="19" grpId="0"/>
      <p:bldP spid="24" grpId="1"/>
      <p:bldP spid="24" grpId="2"/>
      <p:bldP spid="25" grpId="0"/>
      <p:bldP spid="30" grpId="1"/>
      <p:bldP spid="3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Converting DPLL Tree to a Resolution Proof</a:t>
            </a:r>
            <a:endParaRPr lang="en-US" dirty="0"/>
          </a:p>
        </p:txBody>
      </p:sp>
      <p:sp>
        <p:nvSpPr>
          <p:cNvPr id="42" name="Content Placeholder 41"/>
          <p:cNvSpPr>
            <a:spLocks noGrp="1"/>
          </p:cNvSpPr>
          <p:nvPr>
            <p:ph idx="1"/>
          </p:nvPr>
        </p:nvSpPr>
        <p:spPr>
          <a:xfrm>
            <a:off x="381000" y="1841500"/>
            <a:ext cx="2743200" cy="4025900"/>
          </a:xfrm>
        </p:spPr>
        <p:txBody>
          <a:bodyPr/>
          <a:lstStyle/>
          <a:p>
            <a:r>
              <a:rPr lang="en-US" smtClean="0"/>
              <a:t>Add missing branches</a:t>
            </a:r>
          </a:p>
          <a:p>
            <a:r>
              <a:rPr lang="en-US" smtClean="0"/>
              <a:t>Attach clauses to leafs</a:t>
            </a:r>
          </a:p>
          <a:p>
            <a:r>
              <a:rPr lang="en-US" smtClean="0"/>
              <a:t>Label interior nodes with resolution of children</a:t>
            </a:r>
            <a:endParaRPr lang="en-US" dirty="0"/>
          </a:p>
        </p:txBody>
      </p:sp>
      <p:sp>
        <p:nvSpPr>
          <p:cNvPr id="373764" name="Rectangle 4"/>
          <p:cNvSpPr>
            <a:spLocks noChangeArrowheads="1"/>
          </p:cNvSpPr>
          <p:nvPr/>
        </p:nvSpPr>
        <p:spPr bwMode="auto">
          <a:xfrm>
            <a:off x="3352800" y="3962400"/>
            <a:ext cx="104600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 smtClean="0">
                <a:solidFill>
                  <a:srgbClr val="063DE8"/>
                </a:solidFill>
              </a:rPr>
              <a:t>(</a:t>
            </a:r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~</a:t>
            </a:r>
            <a:r>
              <a:rPr lang="en-US" sz="1800" b="1" dirty="0" smtClean="0">
                <a:solidFill>
                  <a:srgbClr val="063DE8"/>
                </a:solidFill>
              </a:rPr>
              <a:t> </a:t>
            </a:r>
            <a:r>
              <a:rPr lang="en-US" sz="1800" b="1" dirty="0">
                <a:solidFill>
                  <a:srgbClr val="063DE8"/>
                </a:solidFill>
                <a:sym typeface="Symbol" charset="2"/>
              </a:rPr>
              <a:t>A</a:t>
            </a:r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 , </a:t>
            </a:r>
            <a:r>
              <a:rPr lang="en-US" sz="1800" b="1" dirty="0">
                <a:solidFill>
                  <a:srgbClr val="063DE8"/>
                </a:solidFill>
                <a:sym typeface="Symbol" charset="2"/>
              </a:rPr>
              <a:t>H)</a:t>
            </a:r>
          </a:p>
        </p:txBody>
      </p:sp>
      <p:sp>
        <p:nvSpPr>
          <p:cNvPr id="373765" name="Rectangle 5"/>
          <p:cNvSpPr>
            <a:spLocks noChangeArrowheads="1"/>
          </p:cNvSpPr>
          <p:nvPr/>
        </p:nvSpPr>
        <p:spPr bwMode="auto">
          <a:xfrm>
            <a:off x="6324600" y="4724400"/>
            <a:ext cx="88122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>
                <a:solidFill>
                  <a:srgbClr val="063DE8"/>
                </a:solidFill>
              </a:rPr>
              <a:t>(</a:t>
            </a:r>
            <a:r>
              <a:rPr lang="en-US" sz="1800" b="1" dirty="0">
                <a:solidFill>
                  <a:srgbClr val="063DE8"/>
                </a:solidFill>
                <a:sym typeface="Symbol" charset="2"/>
              </a:rPr>
              <a:t>M</a:t>
            </a:r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 , </a:t>
            </a:r>
            <a:r>
              <a:rPr lang="en-US" sz="1800" b="1" dirty="0">
                <a:solidFill>
                  <a:srgbClr val="063DE8"/>
                </a:solidFill>
                <a:sym typeface="Symbol" charset="2"/>
              </a:rPr>
              <a:t>A)</a:t>
            </a:r>
          </a:p>
        </p:txBody>
      </p:sp>
      <p:sp>
        <p:nvSpPr>
          <p:cNvPr id="373766" name="Rectangle 6"/>
          <p:cNvSpPr>
            <a:spLocks noChangeArrowheads="1"/>
          </p:cNvSpPr>
          <p:nvPr/>
        </p:nvSpPr>
        <p:spPr bwMode="auto">
          <a:xfrm>
            <a:off x="3124200" y="3124200"/>
            <a:ext cx="728662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 smtClean="0">
                <a:solidFill>
                  <a:srgbClr val="FC0128"/>
                </a:solidFill>
              </a:rPr>
              <a:t>(</a:t>
            </a:r>
            <a:r>
              <a:rPr lang="en-US" sz="1800" b="1" dirty="0" smtClean="0">
                <a:solidFill>
                  <a:srgbClr val="FC0128"/>
                </a:solidFill>
                <a:sym typeface="Symbol" charset="2"/>
              </a:rPr>
              <a:t>~</a:t>
            </a:r>
            <a:r>
              <a:rPr lang="en-US" sz="1800" b="1" dirty="0" smtClean="0">
                <a:solidFill>
                  <a:srgbClr val="FC0128"/>
                </a:solidFill>
              </a:rPr>
              <a:t> </a:t>
            </a:r>
            <a:r>
              <a:rPr lang="en-US" sz="1800" b="1" dirty="0">
                <a:solidFill>
                  <a:srgbClr val="FC0128"/>
                </a:solidFill>
                <a:sym typeface="Symbol" charset="2"/>
              </a:rPr>
              <a:t>H)</a:t>
            </a:r>
          </a:p>
        </p:txBody>
      </p:sp>
      <p:sp>
        <p:nvSpPr>
          <p:cNvPr id="373767" name="Rectangle 7"/>
          <p:cNvSpPr>
            <a:spLocks noChangeArrowheads="1"/>
          </p:cNvSpPr>
          <p:nvPr/>
        </p:nvSpPr>
        <p:spPr bwMode="auto">
          <a:xfrm>
            <a:off x="3505200" y="5867400"/>
            <a:ext cx="89643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 smtClean="0">
                <a:solidFill>
                  <a:srgbClr val="063DE8"/>
                </a:solidFill>
              </a:rPr>
              <a:t>(</a:t>
            </a:r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~</a:t>
            </a:r>
            <a:r>
              <a:rPr lang="en-US" sz="1800" b="1" dirty="0" smtClean="0">
                <a:solidFill>
                  <a:srgbClr val="063DE8"/>
                </a:solidFill>
              </a:rPr>
              <a:t>I</a:t>
            </a:r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 , </a:t>
            </a:r>
            <a:r>
              <a:rPr lang="en-US" sz="1800" b="1" dirty="0">
                <a:solidFill>
                  <a:srgbClr val="063DE8"/>
                </a:solidFill>
                <a:sym typeface="Symbol" charset="2"/>
              </a:rPr>
              <a:t>H)</a:t>
            </a:r>
          </a:p>
        </p:txBody>
      </p:sp>
      <p:sp>
        <p:nvSpPr>
          <p:cNvPr id="373769" name="Rectangle 9"/>
          <p:cNvSpPr>
            <a:spLocks noChangeArrowheads="1"/>
          </p:cNvSpPr>
          <p:nvPr/>
        </p:nvSpPr>
        <p:spPr bwMode="auto">
          <a:xfrm>
            <a:off x="5562600" y="5867400"/>
            <a:ext cx="92202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 smtClean="0">
                <a:solidFill>
                  <a:srgbClr val="063DE8"/>
                </a:solidFill>
              </a:rPr>
              <a:t>(</a:t>
            </a:r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~</a:t>
            </a:r>
            <a:r>
              <a:rPr lang="en-US" sz="1800" b="1" dirty="0" smtClean="0">
                <a:solidFill>
                  <a:srgbClr val="063DE8"/>
                </a:solidFill>
              </a:rPr>
              <a:t> </a:t>
            </a:r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M, I</a:t>
            </a:r>
            <a:r>
              <a:rPr lang="en-US" sz="1800" b="1" dirty="0">
                <a:solidFill>
                  <a:srgbClr val="063DE8"/>
                </a:solidFill>
                <a:sym typeface="Symbol" charset="2"/>
              </a:rPr>
              <a:t>)</a:t>
            </a:r>
          </a:p>
        </p:txBody>
      </p:sp>
      <p:cxnSp>
        <p:nvCxnSpPr>
          <p:cNvPr id="33" name="AutoShape 15"/>
          <p:cNvCxnSpPr>
            <a:cxnSpLocks noChangeShapeType="1"/>
          </p:cNvCxnSpPr>
          <p:nvPr/>
        </p:nvCxnSpPr>
        <p:spPr bwMode="auto">
          <a:xfrm rot="16200000" flipH="1">
            <a:off x="4381500" y="2400300"/>
            <a:ext cx="457200" cy="381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191000" y="1981200"/>
            <a:ext cx="35136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 smtClean="0">
                <a:solidFill>
                  <a:srgbClr val="FC0128"/>
                </a:solidFill>
                <a:sym typeface="Symbol" charset="2"/>
              </a:rPr>
              <a:t>H</a:t>
            </a:r>
            <a:endParaRPr lang="en-US" sz="1800" b="1" dirty="0">
              <a:solidFill>
                <a:srgbClr val="FC0128"/>
              </a:solidFill>
              <a:sym typeface="Symbol" charset="2"/>
            </a:endParaRP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4868663" y="2895600"/>
            <a:ext cx="35137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A</a:t>
            </a:r>
            <a:endParaRPr lang="en-US" sz="1800" b="1" dirty="0">
              <a:solidFill>
                <a:srgbClr val="063DE8"/>
              </a:solidFill>
              <a:sym typeface="Symbol" charset="2"/>
            </a:endParaRPr>
          </a:p>
        </p:txBody>
      </p:sp>
      <p:cxnSp>
        <p:nvCxnSpPr>
          <p:cNvPr id="17" name="AutoShape 15"/>
          <p:cNvCxnSpPr>
            <a:cxnSpLocks noChangeShapeType="1"/>
          </p:cNvCxnSpPr>
          <p:nvPr/>
        </p:nvCxnSpPr>
        <p:spPr bwMode="auto">
          <a:xfrm rot="16200000" flipH="1">
            <a:off x="5143500" y="3314700"/>
            <a:ext cx="457200" cy="381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5639468" y="3733800"/>
            <a:ext cx="37695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M</a:t>
            </a:r>
            <a:endParaRPr lang="en-US" sz="1800" b="1" dirty="0">
              <a:solidFill>
                <a:srgbClr val="063DE8"/>
              </a:solidFill>
              <a:sym typeface="Symbol" charset="2"/>
            </a:endParaRPr>
          </a:p>
        </p:txBody>
      </p:sp>
      <p:cxnSp>
        <p:nvCxnSpPr>
          <p:cNvPr id="21" name="AutoShape 15"/>
          <p:cNvCxnSpPr>
            <a:cxnSpLocks noChangeShapeType="1"/>
          </p:cNvCxnSpPr>
          <p:nvPr/>
        </p:nvCxnSpPr>
        <p:spPr bwMode="auto">
          <a:xfrm rot="5400000">
            <a:off x="5144294" y="4229100"/>
            <a:ext cx="685006" cy="457994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4877468" y="4800600"/>
            <a:ext cx="24879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I</a:t>
            </a:r>
            <a:endParaRPr lang="en-US" sz="1800" b="1" dirty="0">
              <a:solidFill>
                <a:srgbClr val="063DE8"/>
              </a:solidFill>
              <a:sym typeface="Symbol" charset="2"/>
            </a:endParaRPr>
          </a:p>
        </p:txBody>
      </p:sp>
      <p:cxnSp>
        <p:nvCxnSpPr>
          <p:cNvPr id="26" name="AutoShape 15"/>
          <p:cNvCxnSpPr>
            <a:cxnSpLocks noChangeShapeType="1"/>
          </p:cNvCxnSpPr>
          <p:nvPr/>
        </p:nvCxnSpPr>
        <p:spPr bwMode="auto">
          <a:xfrm rot="5400000">
            <a:off x="4306094" y="5295106"/>
            <a:ext cx="685006" cy="457994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2" name="AutoShape 15"/>
          <p:cNvCxnSpPr>
            <a:cxnSpLocks noChangeShapeType="1"/>
          </p:cNvCxnSpPr>
          <p:nvPr/>
        </p:nvCxnSpPr>
        <p:spPr bwMode="auto">
          <a:xfrm rot="16200000" flipH="1">
            <a:off x="5067300" y="5295900"/>
            <a:ext cx="609600" cy="3810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29" name="AutoShape 15"/>
          <p:cNvCxnSpPr>
            <a:cxnSpLocks noChangeShapeType="1"/>
          </p:cNvCxnSpPr>
          <p:nvPr/>
        </p:nvCxnSpPr>
        <p:spPr bwMode="auto">
          <a:xfrm rot="16200000" flipH="1">
            <a:off x="5905500" y="4229100"/>
            <a:ext cx="609600" cy="3810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32" name="AutoShape 15"/>
          <p:cNvCxnSpPr>
            <a:cxnSpLocks noChangeShapeType="1"/>
          </p:cNvCxnSpPr>
          <p:nvPr/>
        </p:nvCxnSpPr>
        <p:spPr bwMode="auto">
          <a:xfrm rot="5400000">
            <a:off x="4229100" y="3390900"/>
            <a:ext cx="762000" cy="5334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36" name="AutoShape 15"/>
          <p:cNvCxnSpPr>
            <a:cxnSpLocks noChangeShapeType="1"/>
          </p:cNvCxnSpPr>
          <p:nvPr/>
        </p:nvCxnSpPr>
        <p:spPr bwMode="auto">
          <a:xfrm rot="5400000">
            <a:off x="3619500" y="2476500"/>
            <a:ext cx="762000" cy="5334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sp>
        <p:nvSpPr>
          <p:cNvPr id="37" name="Rectangle 9"/>
          <p:cNvSpPr>
            <a:spLocks noChangeArrowheads="1"/>
          </p:cNvSpPr>
          <p:nvPr/>
        </p:nvSpPr>
        <p:spPr bwMode="auto">
          <a:xfrm>
            <a:off x="5130317" y="4876800"/>
            <a:ext cx="102458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 smtClean="0">
                <a:solidFill>
                  <a:srgbClr val="00AE00"/>
                </a:solidFill>
              </a:rPr>
              <a:t>(</a:t>
            </a:r>
            <a:r>
              <a:rPr lang="en-US" sz="1800" b="1" dirty="0" smtClean="0">
                <a:solidFill>
                  <a:srgbClr val="00AE00"/>
                </a:solidFill>
                <a:sym typeface="Symbol" charset="2"/>
              </a:rPr>
              <a:t>~</a:t>
            </a:r>
            <a:r>
              <a:rPr lang="en-US" sz="1800" b="1" dirty="0" smtClean="0">
                <a:solidFill>
                  <a:srgbClr val="00AE00"/>
                </a:solidFill>
              </a:rPr>
              <a:t> </a:t>
            </a:r>
            <a:r>
              <a:rPr lang="en-US" sz="1800" b="1" dirty="0" smtClean="0">
                <a:solidFill>
                  <a:srgbClr val="00AE00"/>
                </a:solidFill>
                <a:sym typeface="Symbol" charset="2"/>
              </a:rPr>
              <a:t>M, H)</a:t>
            </a:r>
            <a:endParaRPr lang="en-US" sz="1800" b="1" dirty="0">
              <a:solidFill>
                <a:srgbClr val="00AE00"/>
              </a:solidFill>
              <a:sym typeface="Symbol" charset="2"/>
            </a:endParaRPr>
          </a:p>
        </p:txBody>
      </p:sp>
      <p:sp>
        <p:nvSpPr>
          <p:cNvPr id="38" name="Rectangle 9"/>
          <p:cNvSpPr>
            <a:spLocks noChangeArrowheads="1"/>
          </p:cNvSpPr>
          <p:nvPr/>
        </p:nvSpPr>
        <p:spPr bwMode="auto">
          <a:xfrm>
            <a:off x="6208260" y="3733800"/>
            <a:ext cx="8000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 smtClean="0">
                <a:solidFill>
                  <a:srgbClr val="00AE00"/>
                </a:solidFill>
              </a:rPr>
              <a:t>(</a:t>
            </a:r>
            <a:r>
              <a:rPr lang="en-US" sz="1800" b="1" dirty="0" smtClean="0">
                <a:solidFill>
                  <a:srgbClr val="00AE00"/>
                </a:solidFill>
                <a:sym typeface="Symbol" charset="2"/>
              </a:rPr>
              <a:t>A, H)</a:t>
            </a:r>
            <a:endParaRPr lang="en-US" sz="1800" b="1" dirty="0">
              <a:solidFill>
                <a:srgbClr val="00AE00"/>
              </a:solidFill>
              <a:sym typeface="Symbol" charset="2"/>
            </a:endParaRPr>
          </a:p>
        </p:txBody>
      </p:sp>
      <p:sp>
        <p:nvSpPr>
          <p:cNvPr id="39" name="Rectangle 9"/>
          <p:cNvSpPr>
            <a:spLocks noChangeArrowheads="1"/>
          </p:cNvSpPr>
          <p:nvPr/>
        </p:nvSpPr>
        <p:spPr bwMode="auto">
          <a:xfrm>
            <a:off x="5405282" y="2971800"/>
            <a:ext cx="50510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 smtClean="0">
                <a:solidFill>
                  <a:srgbClr val="00AE00"/>
                </a:solidFill>
              </a:rPr>
              <a:t>(</a:t>
            </a:r>
            <a:r>
              <a:rPr lang="en-US" sz="1800" b="1" dirty="0" smtClean="0">
                <a:solidFill>
                  <a:srgbClr val="00AE00"/>
                </a:solidFill>
                <a:sym typeface="Symbol" charset="2"/>
              </a:rPr>
              <a:t>H)</a:t>
            </a:r>
            <a:endParaRPr lang="en-US" sz="1800" b="1" dirty="0">
              <a:solidFill>
                <a:srgbClr val="00AE00"/>
              </a:solidFill>
              <a:sym typeface="Symbol" charset="2"/>
            </a:endParaRPr>
          </a:p>
        </p:txBody>
      </p:sp>
      <p:sp>
        <p:nvSpPr>
          <p:cNvPr id="40" name="Rectangle 9"/>
          <p:cNvSpPr>
            <a:spLocks noChangeArrowheads="1"/>
          </p:cNvSpPr>
          <p:nvPr/>
        </p:nvSpPr>
        <p:spPr bwMode="auto">
          <a:xfrm>
            <a:off x="4699483" y="1981200"/>
            <a:ext cx="40253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 smtClean="0">
                <a:solidFill>
                  <a:schemeClr val="accent2"/>
                </a:solidFill>
              </a:rPr>
              <a:t>(</a:t>
            </a:r>
            <a:r>
              <a:rPr lang="en-US" sz="1800" b="1" dirty="0" smtClean="0">
                <a:solidFill>
                  <a:schemeClr val="accent2"/>
                </a:solidFill>
                <a:sym typeface="Symbol" charset="2"/>
              </a:rPr>
              <a:t> )</a:t>
            </a:r>
            <a:endParaRPr lang="en-US" sz="1800" b="1" dirty="0">
              <a:solidFill>
                <a:schemeClr val="accent2"/>
              </a:solidFill>
              <a:sym typeface="Symbol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64" grpId="0"/>
      <p:bldP spid="373765" grpId="0"/>
      <p:bldP spid="373766" grpId="0"/>
      <p:bldP spid="373767" grpId="0"/>
      <p:bldP spid="373769" grpId="0"/>
      <p:bldP spid="37" grpId="0"/>
      <p:bldP spid="38" grpId="0"/>
      <p:bldP spid="39" grpId="0"/>
      <p:bldP spid="4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DPLL and 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DPLL is thus computational equivalent to creating a tree-shaped resolution proof</a:t>
            </a:r>
          </a:p>
          <a:p>
            <a:r>
              <a:rPr lang="en-US" dirty="0" smtClean="0"/>
              <a:t>In theory, since resolution is not restricted to tree-shaped proofs, it should be "better"</a:t>
            </a:r>
          </a:p>
          <a:p>
            <a:r>
              <a:rPr lang="en-US" dirty="0" smtClean="0"/>
              <a:t>In practice, the overhead of resolution makes it much worse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Scaling Up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For decades, DPLL was considered only useful for "toy" problems</a:t>
            </a:r>
          </a:p>
          <a:p>
            <a:r>
              <a:rPr lang="en-US" dirty="0" smtClean="0"/>
              <a:t>Starting around 1996, researchers improved DPLL using</a:t>
            </a:r>
          </a:p>
          <a:p>
            <a:pPr lvl="1"/>
            <a:r>
              <a:rPr lang="en-US" dirty="0" smtClean="0"/>
              <a:t>Good heuristics for choosing variable for branching</a:t>
            </a:r>
          </a:p>
          <a:p>
            <a:pPr lvl="1"/>
            <a:r>
              <a:rPr lang="en-US" dirty="0" smtClean="0"/>
              <a:t>Caching</a:t>
            </a:r>
          </a:p>
          <a:p>
            <a:pPr lvl="1"/>
            <a:r>
              <a:rPr lang="en-US" dirty="0" smtClean="0"/>
              <a:t>Clever Data Structures</a:t>
            </a:r>
          </a:p>
          <a:p>
            <a:r>
              <a:rPr lang="en-US" dirty="0" smtClean="0"/>
              <a:t>Today, modern versions of DPLL are used to solve big industrial problems in hardware and software verification, automated planning and scheduling, cryptography, and many other areas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914" name="Picture 2" descr="page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609600"/>
            <a:ext cx="4857750" cy="5629275"/>
          </a:xfrm>
          <a:prstGeom prst="rect">
            <a:avLst/>
          </a:prstGeom>
          <a:noFill/>
        </p:spPr>
      </p:pic>
      <p:sp>
        <p:nvSpPr>
          <p:cNvPr id="166915" name="Text Box 3"/>
          <p:cNvSpPr txBox="1">
            <a:spLocks noChangeArrowheads="1"/>
          </p:cNvSpPr>
          <p:nvPr/>
        </p:nvSpPr>
        <p:spPr bwMode="auto">
          <a:xfrm>
            <a:off x="3721100" y="2220913"/>
            <a:ext cx="27876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b="1">
                <a:solidFill>
                  <a:srgbClr val="CC0000"/>
                </a:solidFill>
              </a:rPr>
              <a:t>I.e.,  ((not x_1) or x_7)</a:t>
            </a:r>
          </a:p>
          <a:p>
            <a:pPr eaLnBrk="0" hangingPunct="0">
              <a:spcBef>
                <a:spcPct val="0"/>
              </a:spcBef>
            </a:pPr>
            <a:r>
              <a:rPr lang="en-US" b="1">
                <a:solidFill>
                  <a:srgbClr val="CC0000"/>
                </a:solidFill>
              </a:rPr>
              <a:t>        ((not x_1) or x_6)</a:t>
            </a:r>
          </a:p>
          <a:p>
            <a:pPr eaLnBrk="0" hangingPunct="0">
              <a:spcBef>
                <a:spcPct val="0"/>
              </a:spcBef>
            </a:pPr>
            <a:r>
              <a:rPr lang="en-US" b="1">
                <a:solidFill>
                  <a:srgbClr val="CC0000"/>
                </a:solidFill>
              </a:rPr>
              <a:t> etc.</a:t>
            </a:r>
          </a:p>
        </p:txBody>
      </p:sp>
      <p:sp>
        <p:nvSpPr>
          <p:cNvPr id="166916" name="Text Box 4"/>
          <p:cNvSpPr txBox="1">
            <a:spLocks noChangeArrowheads="1"/>
          </p:cNvSpPr>
          <p:nvPr/>
        </p:nvSpPr>
        <p:spPr bwMode="auto">
          <a:xfrm>
            <a:off x="5427663" y="1828800"/>
            <a:ext cx="18415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</a:pPr>
            <a:endParaRPr lang="en-US" b="1">
              <a:solidFill>
                <a:schemeClr val="hlink"/>
              </a:solidFill>
            </a:endParaRPr>
          </a:p>
        </p:txBody>
      </p:sp>
      <p:sp>
        <p:nvSpPr>
          <p:cNvPr id="166917" name="Text Box 5"/>
          <p:cNvSpPr txBox="1">
            <a:spLocks noChangeArrowheads="1"/>
          </p:cNvSpPr>
          <p:nvPr/>
        </p:nvSpPr>
        <p:spPr bwMode="auto">
          <a:xfrm>
            <a:off x="3048000" y="228600"/>
            <a:ext cx="32766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>
                <a:solidFill>
                  <a:srgbClr val="CC0000"/>
                </a:solidFill>
              </a:rPr>
              <a:t>What is BIG? </a:t>
            </a:r>
          </a:p>
        </p:txBody>
      </p:sp>
      <p:sp>
        <p:nvSpPr>
          <p:cNvPr id="166918" name="Text Box 6"/>
          <p:cNvSpPr txBox="1">
            <a:spLocks noChangeArrowheads="1"/>
          </p:cNvSpPr>
          <p:nvPr/>
        </p:nvSpPr>
        <p:spPr bwMode="auto">
          <a:xfrm>
            <a:off x="3009900" y="1905000"/>
            <a:ext cx="1327150" cy="33655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600" i="1">
                <a:solidFill>
                  <a:schemeClr val="hlink"/>
                </a:solidFill>
              </a:rPr>
              <a:t>                    </a:t>
            </a:r>
          </a:p>
        </p:txBody>
      </p:sp>
      <p:sp>
        <p:nvSpPr>
          <p:cNvPr id="166919" name="Text Box 7"/>
          <p:cNvSpPr txBox="1">
            <a:spLocks noChangeArrowheads="1"/>
          </p:cNvSpPr>
          <p:nvPr/>
        </p:nvSpPr>
        <p:spPr bwMode="auto">
          <a:xfrm>
            <a:off x="4191000" y="3505200"/>
            <a:ext cx="4186238" cy="581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600" b="1" i="1">
                <a:solidFill>
                  <a:srgbClr val="CC0000"/>
                </a:solidFill>
              </a:rPr>
              <a:t>x_1, x_2, x_3, etc. our   Boolean variables</a:t>
            </a:r>
          </a:p>
          <a:p>
            <a:pPr eaLnBrk="0" hangingPunct="0">
              <a:spcBef>
                <a:spcPct val="0"/>
              </a:spcBef>
            </a:pPr>
            <a:r>
              <a:rPr lang="en-US" sz="1600" b="1" i="1">
                <a:solidFill>
                  <a:srgbClr val="CC0000"/>
                </a:solidFill>
              </a:rPr>
              <a:t>(set to True or False)</a:t>
            </a:r>
          </a:p>
        </p:txBody>
      </p:sp>
      <p:sp>
        <p:nvSpPr>
          <p:cNvPr id="166920" name="Text Box 8"/>
          <p:cNvSpPr txBox="1">
            <a:spLocks noChangeArrowheads="1"/>
          </p:cNvSpPr>
          <p:nvPr/>
        </p:nvSpPr>
        <p:spPr bwMode="auto">
          <a:xfrm>
            <a:off x="4756150" y="4598988"/>
            <a:ext cx="24828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b="1" i="1">
                <a:solidFill>
                  <a:schemeClr val="accent2"/>
                </a:solidFill>
              </a:rPr>
              <a:t>Set x_1 to False ??</a:t>
            </a:r>
          </a:p>
        </p:txBody>
      </p:sp>
      <p:sp>
        <p:nvSpPr>
          <p:cNvPr id="166921" name="Text Box 9"/>
          <p:cNvSpPr txBox="1">
            <a:spLocks noChangeArrowheads="1"/>
          </p:cNvSpPr>
          <p:nvPr/>
        </p:nvSpPr>
        <p:spPr bwMode="auto">
          <a:xfrm>
            <a:off x="990600" y="838200"/>
            <a:ext cx="74818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400">
                <a:solidFill>
                  <a:srgbClr val="CC0000"/>
                </a:solidFill>
                <a:latin typeface="Times" charset="0"/>
              </a:rPr>
              <a:t>Consider a real world Boolean Satisfiability (SAT) problem</a:t>
            </a:r>
          </a:p>
        </p:txBody>
      </p:sp>
      <p:sp>
        <p:nvSpPr>
          <p:cNvPr id="166922" name="Text Box 10"/>
          <p:cNvSpPr txBox="1">
            <a:spLocks noChangeArrowheads="1"/>
          </p:cNvSpPr>
          <p:nvPr/>
        </p:nvSpPr>
        <p:spPr bwMode="auto">
          <a:xfrm>
            <a:off x="3048000" y="609600"/>
            <a:ext cx="3124200" cy="33655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i="1">
                <a:solidFill>
                  <a:schemeClr val="hlink"/>
                </a:solidFill>
              </a:rPr>
              <a:t>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Resolution</a:t>
            </a:r>
            <a:r>
              <a:rPr lang="en-US" dirty="0" smtClean="0"/>
              <a:t> Refutation Proof</a:t>
            </a:r>
            <a:endParaRPr lang="en-US" dirty="0"/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7162800" cy="4114800"/>
          </a:xfrm>
        </p:spPr>
        <p:txBody>
          <a:bodyPr/>
          <a:lstStyle/>
          <a:p>
            <a:r>
              <a:rPr lang="en-US" dirty="0"/>
              <a:t>DAG, where leaves are </a:t>
            </a:r>
            <a:r>
              <a:rPr lang="en-US" dirty="0">
                <a:solidFill>
                  <a:schemeClr val="hlink"/>
                </a:solidFill>
              </a:rPr>
              <a:t>input clauses</a:t>
            </a:r>
          </a:p>
          <a:p>
            <a:r>
              <a:rPr lang="en-US" dirty="0"/>
              <a:t>Internal nodes are </a:t>
            </a:r>
            <a:r>
              <a:rPr lang="en-US" dirty="0" err="1">
                <a:solidFill>
                  <a:schemeClr val="hlink"/>
                </a:solidFill>
              </a:rPr>
              <a:t>resolvants</a:t>
            </a:r>
            <a:endParaRPr lang="en-US" dirty="0">
              <a:solidFill>
                <a:schemeClr val="hlink"/>
              </a:solidFill>
            </a:endParaRPr>
          </a:p>
          <a:p>
            <a:r>
              <a:rPr lang="en-US" dirty="0"/>
              <a:t>Root is false (</a:t>
            </a:r>
            <a:r>
              <a:rPr lang="en-US" dirty="0">
                <a:solidFill>
                  <a:schemeClr val="hlink"/>
                </a:solidFill>
              </a:rPr>
              <a:t>empty clause</a:t>
            </a:r>
            <a:r>
              <a:rPr lang="en-US" dirty="0"/>
              <a:t>)</a:t>
            </a:r>
          </a:p>
        </p:txBody>
      </p:sp>
      <p:sp>
        <p:nvSpPr>
          <p:cNvPr id="373764" name="Rectangle 4"/>
          <p:cNvSpPr>
            <a:spLocks noChangeArrowheads="1"/>
          </p:cNvSpPr>
          <p:nvPr/>
        </p:nvSpPr>
        <p:spPr bwMode="auto">
          <a:xfrm>
            <a:off x="756523" y="3319463"/>
            <a:ext cx="104600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 smtClean="0">
                <a:solidFill>
                  <a:srgbClr val="063DE8"/>
                </a:solidFill>
              </a:rPr>
              <a:t>(</a:t>
            </a:r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~</a:t>
            </a:r>
            <a:r>
              <a:rPr lang="en-US" sz="1800" b="1" dirty="0" smtClean="0">
                <a:solidFill>
                  <a:srgbClr val="063DE8"/>
                </a:solidFill>
              </a:rPr>
              <a:t> </a:t>
            </a:r>
            <a:r>
              <a:rPr lang="en-US" sz="1800" b="1" dirty="0">
                <a:solidFill>
                  <a:srgbClr val="063DE8"/>
                </a:solidFill>
                <a:sym typeface="Symbol" charset="2"/>
              </a:rPr>
              <a:t>A</a:t>
            </a:r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 , </a:t>
            </a:r>
            <a:r>
              <a:rPr lang="en-US" sz="1800" b="1" dirty="0">
                <a:solidFill>
                  <a:srgbClr val="063DE8"/>
                </a:solidFill>
                <a:sym typeface="Symbol" charset="2"/>
              </a:rPr>
              <a:t>H)</a:t>
            </a:r>
          </a:p>
        </p:txBody>
      </p:sp>
      <p:sp>
        <p:nvSpPr>
          <p:cNvPr id="373765" name="Rectangle 5"/>
          <p:cNvSpPr>
            <a:spLocks noChangeArrowheads="1"/>
          </p:cNvSpPr>
          <p:nvPr/>
        </p:nvSpPr>
        <p:spPr bwMode="auto">
          <a:xfrm>
            <a:off x="419021" y="3971925"/>
            <a:ext cx="88122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>
                <a:solidFill>
                  <a:srgbClr val="063DE8"/>
                </a:solidFill>
              </a:rPr>
              <a:t>(</a:t>
            </a:r>
            <a:r>
              <a:rPr lang="en-US" sz="1800" b="1" dirty="0">
                <a:solidFill>
                  <a:srgbClr val="063DE8"/>
                </a:solidFill>
                <a:sym typeface="Symbol" charset="2"/>
              </a:rPr>
              <a:t>M</a:t>
            </a:r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 , </a:t>
            </a:r>
            <a:r>
              <a:rPr lang="en-US" sz="1800" b="1" dirty="0">
                <a:solidFill>
                  <a:srgbClr val="063DE8"/>
                </a:solidFill>
                <a:sym typeface="Symbol" charset="2"/>
              </a:rPr>
              <a:t>A)</a:t>
            </a:r>
          </a:p>
        </p:txBody>
      </p:sp>
      <p:sp>
        <p:nvSpPr>
          <p:cNvPr id="373766" name="Rectangle 6"/>
          <p:cNvSpPr>
            <a:spLocks noChangeArrowheads="1"/>
          </p:cNvSpPr>
          <p:nvPr/>
        </p:nvSpPr>
        <p:spPr bwMode="auto">
          <a:xfrm>
            <a:off x="2268538" y="3370263"/>
            <a:ext cx="728662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 smtClean="0">
                <a:solidFill>
                  <a:schemeClr val="hlink"/>
                </a:solidFill>
              </a:rPr>
              <a:t>(</a:t>
            </a:r>
            <a:r>
              <a:rPr lang="en-US" sz="1800" b="1" dirty="0" smtClean="0">
                <a:solidFill>
                  <a:schemeClr val="hlink"/>
                </a:solidFill>
                <a:sym typeface="Symbol" charset="2"/>
              </a:rPr>
              <a:t>~</a:t>
            </a:r>
            <a:r>
              <a:rPr lang="en-US" sz="1800" b="1" dirty="0" smtClean="0">
                <a:solidFill>
                  <a:schemeClr val="hlink"/>
                </a:solidFill>
              </a:rPr>
              <a:t> </a:t>
            </a:r>
            <a:r>
              <a:rPr lang="en-US" sz="1800" b="1" dirty="0">
                <a:solidFill>
                  <a:schemeClr val="hlink"/>
                </a:solidFill>
                <a:sym typeface="Symbol" charset="2"/>
              </a:rPr>
              <a:t>H)</a:t>
            </a:r>
          </a:p>
        </p:txBody>
      </p:sp>
      <p:sp>
        <p:nvSpPr>
          <p:cNvPr id="373767" name="Rectangle 7"/>
          <p:cNvSpPr>
            <a:spLocks noChangeArrowheads="1"/>
          </p:cNvSpPr>
          <p:nvPr/>
        </p:nvSpPr>
        <p:spPr bwMode="auto">
          <a:xfrm>
            <a:off x="3545932" y="3319463"/>
            <a:ext cx="89643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 smtClean="0">
                <a:solidFill>
                  <a:srgbClr val="063DE8"/>
                </a:solidFill>
              </a:rPr>
              <a:t>(</a:t>
            </a:r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~</a:t>
            </a:r>
            <a:r>
              <a:rPr lang="en-US" sz="1800" b="1" dirty="0" smtClean="0">
                <a:solidFill>
                  <a:srgbClr val="063DE8"/>
                </a:solidFill>
              </a:rPr>
              <a:t>I</a:t>
            </a:r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 , </a:t>
            </a:r>
            <a:r>
              <a:rPr lang="en-US" sz="1800" b="1" dirty="0">
                <a:solidFill>
                  <a:srgbClr val="063DE8"/>
                </a:solidFill>
                <a:sym typeface="Symbol" charset="2"/>
              </a:rPr>
              <a:t>H)</a:t>
            </a:r>
          </a:p>
        </p:txBody>
      </p:sp>
      <p:sp>
        <p:nvSpPr>
          <p:cNvPr id="373768" name="Rectangle 8"/>
          <p:cNvSpPr>
            <a:spLocks noChangeArrowheads="1"/>
          </p:cNvSpPr>
          <p:nvPr/>
        </p:nvSpPr>
        <p:spPr bwMode="auto">
          <a:xfrm>
            <a:off x="3225800" y="4975225"/>
            <a:ext cx="754063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 smtClean="0">
                <a:solidFill>
                  <a:srgbClr val="009900"/>
                </a:solidFill>
              </a:rPr>
              <a:t>(</a:t>
            </a:r>
            <a:r>
              <a:rPr lang="en-US" sz="1800" b="1" dirty="0" smtClean="0">
                <a:solidFill>
                  <a:srgbClr val="009900"/>
                </a:solidFill>
                <a:sym typeface="Symbol" charset="2"/>
              </a:rPr>
              <a:t>~</a:t>
            </a:r>
            <a:r>
              <a:rPr lang="en-US" sz="1800" b="1" dirty="0" smtClean="0">
                <a:solidFill>
                  <a:srgbClr val="009900"/>
                </a:solidFill>
              </a:rPr>
              <a:t> </a:t>
            </a:r>
            <a:r>
              <a:rPr lang="en-US" sz="1800" b="1" dirty="0">
                <a:solidFill>
                  <a:srgbClr val="009900"/>
                </a:solidFill>
                <a:sym typeface="Symbol" charset="2"/>
              </a:rPr>
              <a:t>M)</a:t>
            </a:r>
          </a:p>
        </p:txBody>
      </p:sp>
      <p:sp>
        <p:nvSpPr>
          <p:cNvPr id="373769" name="Rectangle 9"/>
          <p:cNvSpPr>
            <a:spLocks noChangeArrowheads="1"/>
          </p:cNvSpPr>
          <p:nvPr/>
        </p:nvSpPr>
        <p:spPr bwMode="auto">
          <a:xfrm>
            <a:off x="3785551" y="4071938"/>
            <a:ext cx="92202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 smtClean="0">
                <a:solidFill>
                  <a:srgbClr val="063DE8"/>
                </a:solidFill>
              </a:rPr>
              <a:t>(</a:t>
            </a:r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~</a:t>
            </a:r>
            <a:r>
              <a:rPr lang="en-US" sz="1800" b="1" dirty="0" smtClean="0">
                <a:solidFill>
                  <a:srgbClr val="063DE8"/>
                </a:solidFill>
              </a:rPr>
              <a:t> </a:t>
            </a:r>
            <a:r>
              <a:rPr lang="en-US" sz="1800" b="1" dirty="0" smtClean="0">
                <a:solidFill>
                  <a:srgbClr val="063DE8"/>
                </a:solidFill>
                <a:sym typeface="Symbol" charset="2"/>
              </a:rPr>
              <a:t>M, I</a:t>
            </a:r>
            <a:r>
              <a:rPr lang="en-US" sz="1800" b="1" dirty="0">
                <a:solidFill>
                  <a:srgbClr val="063DE8"/>
                </a:solidFill>
                <a:sym typeface="Symbol" charset="2"/>
              </a:rPr>
              <a:t>)</a:t>
            </a:r>
          </a:p>
        </p:txBody>
      </p:sp>
      <p:sp>
        <p:nvSpPr>
          <p:cNvPr id="373770" name="Rectangle 10"/>
          <p:cNvSpPr>
            <a:spLocks noChangeArrowheads="1"/>
          </p:cNvSpPr>
          <p:nvPr/>
        </p:nvSpPr>
        <p:spPr bwMode="auto">
          <a:xfrm>
            <a:off x="2921412" y="4022725"/>
            <a:ext cx="53733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 smtClean="0">
                <a:solidFill>
                  <a:srgbClr val="009900"/>
                </a:solidFill>
              </a:rPr>
              <a:t>(</a:t>
            </a:r>
            <a:r>
              <a:rPr lang="en-US" sz="1800" b="1" dirty="0" smtClean="0">
                <a:solidFill>
                  <a:srgbClr val="009900"/>
                </a:solidFill>
                <a:sym typeface="Symbol" charset="2"/>
              </a:rPr>
              <a:t>~I</a:t>
            </a:r>
            <a:r>
              <a:rPr lang="en-US" sz="1800" b="1" dirty="0">
                <a:solidFill>
                  <a:srgbClr val="009900"/>
                </a:solidFill>
                <a:sym typeface="Symbol" charset="2"/>
              </a:rPr>
              <a:t>)</a:t>
            </a:r>
          </a:p>
        </p:txBody>
      </p:sp>
      <p:sp>
        <p:nvSpPr>
          <p:cNvPr id="373771" name="Rectangle 11"/>
          <p:cNvSpPr>
            <a:spLocks noChangeArrowheads="1"/>
          </p:cNvSpPr>
          <p:nvPr/>
        </p:nvSpPr>
        <p:spPr bwMode="auto">
          <a:xfrm>
            <a:off x="1814513" y="4022725"/>
            <a:ext cx="665162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 dirty="0" smtClean="0">
                <a:solidFill>
                  <a:srgbClr val="009900"/>
                </a:solidFill>
              </a:rPr>
              <a:t>(</a:t>
            </a:r>
            <a:r>
              <a:rPr lang="en-US" sz="1800" b="1" dirty="0" smtClean="0">
                <a:solidFill>
                  <a:srgbClr val="009900"/>
                </a:solidFill>
                <a:sym typeface="Symbol" charset="2"/>
              </a:rPr>
              <a:t>~A</a:t>
            </a:r>
            <a:r>
              <a:rPr lang="en-US" sz="1800" b="1" dirty="0">
                <a:solidFill>
                  <a:srgbClr val="009900"/>
                </a:solidFill>
                <a:sym typeface="Symbol" charset="2"/>
              </a:rPr>
              <a:t>)</a:t>
            </a:r>
          </a:p>
        </p:txBody>
      </p:sp>
      <p:sp>
        <p:nvSpPr>
          <p:cNvPr id="373772" name="Rectangle 12"/>
          <p:cNvSpPr>
            <a:spLocks noChangeArrowheads="1"/>
          </p:cNvSpPr>
          <p:nvPr/>
        </p:nvSpPr>
        <p:spPr bwMode="auto">
          <a:xfrm>
            <a:off x="1481138" y="4924425"/>
            <a:ext cx="5270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>
                <a:solidFill>
                  <a:srgbClr val="009900"/>
                </a:solidFill>
              </a:rPr>
              <a:t>(</a:t>
            </a:r>
            <a:r>
              <a:rPr lang="en-US" sz="1800" b="1">
                <a:solidFill>
                  <a:srgbClr val="009900"/>
                </a:solidFill>
                <a:sym typeface="Symbol" charset="2"/>
              </a:rPr>
              <a:t>M)</a:t>
            </a:r>
          </a:p>
        </p:txBody>
      </p:sp>
      <p:sp>
        <p:nvSpPr>
          <p:cNvPr id="373773" name="Rectangle 13"/>
          <p:cNvSpPr>
            <a:spLocks noChangeArrowheads="1"/>
          </p:cNvSpPr>
          <p:nvPr/>
        </p:nvSpPr>
        <p:spPr bwMode="auto">
          <a:xfrm>
            <a:off x="2551113" y="5673725"/>
            <a:ext cx="3365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b="1">
                <a:solidFill>
                  <a:srgbClr val="009900"/>
                </a:solidFill>
              </a:rPr>
              <a:t>(</a:t>
            </a:r>
            <a:r>
              <a:rPr lang="en-US" sz="1800" b="1">
                <a:solidFill>
                  <a:srgbClr val="009900"/>
                </a:solidFill>
                <a:sym typeface="Symbol" charset="2"/>
              </a:rPr>
              <a:t>)</a:t>
            </a:r>
          </a:p>
        </p:txBody>
      </p:sp>
      <p:cxnSp>
        <p:nvCxnSpPr>
          <p:cNvPr id="373774" name="AutoShape 14"/>
          <p:cNvCxnSpPr>
            <a:cxnSpLocks noChangeShapeType="1"/>
            <a:stCxn id="373764" idx="2"/>
            <a:endCxn id="373771" idx="0"/>
          </p:cNvCxnSpPr>
          <p:nvPr/>
        </p:nvCxnSpPr>
        <p:spPr bwMode="auto">
          <a:xfrm rot="16200000" flipH="1">
            <a:off x="1546344" y="3421975"/>
            <a:ext cx="333930" cy="867569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73775" name="AutoShape 15"/>
          <p:cNvCxnSpPr>
            <a:cxnSpLocks noChangeShapeType="1"/>
            <a:stCxn id="373766" idx="2"/>
            <a:endCxn id="373771" idx="0"/>
          </p:cNvCxnSpPr>
          <p:nvPr/>
        </p:nvCxnSpPr>
        <p:spPr bwMode="auto">
          <a:xfrm flipH="1">
            <a:off x="2147888" y="3736975"/>
            <a:ext cx="485775" cy="2857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73776" name="AutoShape 16"/>
          <p:cNvCxnSpPr>
            <a:cxnSpLocks noChangeShapeType="1"/>
            <a:stCxn id="373766" idx="2"/>
            <a:endCxn id="373770" idx="0"/>
          </p:cNvCxnSpPr>
          <p:nvPr/>
        </p:nvCxnSpPr>
        <p:spPr bwMode="auto">
          <a:xfrm rot="16200000" flipH="1">
            <a:off x="2768600" y="3601243"/>
            <a:ext cx="285750" cy="5572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73777" name="AutoShape 17"/>
          <p:cNvCxnSpPr>
            <a:cxnSpLocks noChangeShapeType="1"/>
            <a:stCxn id="373767" idx="2"/>
          </p:cNvCxnSpPr>
          <p:nvPr/>
        </p:nvCxnSpPr>
        <p:spPr bwMode="auto">
          <a:xfrm rot="5400000">
            <a:off x="3442219" y="3454917"/>
            <a:ext cx="318055" cy="785811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73778" name="AutoShape 18"/>
          <p:cNvCxnSpPr>
            <a:cxnSpLocks noChangeShapeType="1"/>
            <a:stCxn id="373770" idx="2"/>
            <a:endCxn id="373768" idx="0"/>
          </p:cNvCxnSpPr>
          <p:nvPr/>
        </p:nvCxnSpPr>
        <p:spPr bwMode="auto">
          <a:xfrm rot="16200000" flipH="1">
            <a:off x="3104873" y="4477266"/>
            <a:ext cx="583168" cy="4127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73779" name="AutoShape 19"/>
          <p:cNvCxnSpPr>
            <a:cxnSpLocks noChangeShapeType="1"/>
            <a:stCxn id="373769" idx="2"/>
            <a:endCxn id="373768" idx="0"/>
          </p:cNvCxnSpPr>
          <p:nvPr/>
        </p:nvCxnSpPr>
        <p:spPr bwMode="auto">
          <a:xfrm rot="5400000">
            <a:off x="3657720" y="4386382"/>
            <a:ext cx="533955" cy="64373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73780" name="AutoShape 20"/>
          <p:cNvCxnSpPr>
            <a:cxnSpLocks noChangeShapeType="1"/>
            <a:stCxn id="373765" idx="2"/>
            <a:endCxn id="373772" idx="0"/>
          </p:cNvCxnSpPr>
          <p:nvPr/>
        </p:nvCxnSpPr>
        <p:spPr bwMode="auto">
          <a:xfrm rot="16200000" flipH="1">
            <a:off x="1010563" y="4190325"/>
            <a:ext cx="583168" cy="885031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73781" name="AutoShape 21"/>
          <p:cNvCxnSpPr>
            <a:cxnSpLocks noChangeShapeType="1"/>
            <a:stCxn id="373771" idx="2"/>
            <a:endCxn id="373772" idx="0"/>
          </p:cNvCxnSpPr>
          <p:nvPr/>
        </p:nvCxnSpPr>
        <p:spPr bwMode="auto">
          <a:xfrm flipH="1">
            <a:off x="1744663" y="4389438"/>
            <a:ext cx="403225" cy="53498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73782" name="AutoShape 22"/>
          <p:cNvCxnSpPr>
            <a:cxnSpLocks noChangeShapeType="1"/>
            <a:stCxn id="373768" idx="2"/>
            <a:endCxn id="373773" idx="0"/>
          </p:cNvCxnSpPr>
          <p:nvPr/>
        </p:nvCxnSpPr>
        <p:spPr bwMode="auto">
          <a:xfrm flipH="1">
            <a:off x="2719388" y="5341938"/>
            <a:ext cx="884237" cy="33178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73783" name="AutoShape 23"/>
          <p:cNvCxnSpPr>
            <a:cxnSpLocks noChangeShapeType="1"/>
            <a:stCxn id="373772" idx="2"/>
            <a:endCxn id="373773" idx="0"/>
          </p:cNvCxnSpPr>
          <p:nvPr/>
        </p:nvCxnSpPr>
        <p:spPr bwMode="auto">
          <a:xfrm>
            <a:off x="1744663" y="5291138"/>
            <a:ext cx="974725" cy="38258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73784" name="Rectangle 24"/>
          <p:cNvSpPr>
            <a:spLocks noChangeArrowheads="1"/>
          </p:cNvSpPr>
          <p:nvPr/>
        </p:nvSpPr>
        <p:spPr bwMode="auto">
          <a:xfrm>
            <a:off x="5334000" y="1981200"/>
            <a:ext cx="3505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225425" indent="-225425" algn="l">
              <a:lnSpc>
                <a:spcPct val="80000"/>
              </a:lnSpc>
              <a:spcBef>
                <a:spcPct val="30000"/>
              </a:spcBef>
            </a:pPr>
            <a:r>
              <a:rPr lang="en-US" sz="2400" dirty="0">
                <a:solidFill>
                  <a:srgbClr val="0033CC"/>
                </a:solidFill>
              </a:rPr>
              <a:t>KB:</a:t>
            </a:r>
          </a:p>
          <a:p>
            <a:pPr marL="225425" indent="-225425" algn="l">
              <a:lnSpc>
                <a:spcPct val="80000"/>
              </a:lnSpc>
              <a:spcBef>
                <a:spcPct val="30000"/>
              </a:spcBef>
              <a:buFontTx/>
              <a:buChar char="•"/>
            </a:pPr>
            <a:r>
              <a:rPr lang="en-US" sz="2400" dirty="0"/>
              <a:t>If the unicorn is mythical, then it is immortal, </a:t>
            </a:r>
          </a:p>
          <a:p>
            <a:pPr marL="225425" indent="-225425" algn="l">
              <a:lnSpc>
                <a:spcPct val="80000"/>
              </a:lnSpc>
              <a:spcBef>
                <a:spcPct val="30000"/>
              </a:spcBef>
              <a:buFontTx/>
              <a:buChar char="•"/>
            </a:pPr>
            <a:r>
              <a:rPr lang="en-US" sz="2400" dirty="0"/>
              <a:t>if it is not mythical, it is an animal</a:t>
            </a:r>
          </a:p>
          <a:p>
            <a:pPr marL="225425" indent="-225425" algn="l">
              <a:lnSpc>
                <a:spcPct val="80000"/>
              </a:lnSpc>
              <a:spcBef>
                <a:spcPct val="30000"/>
              </a:spcBef>
              <a:buFontTx/>
              <a:buChar char="•"/>
            </a:pPr>
            <a:r>
              <a:rPr lang="en-US" sz="2400" dirty="0"/>
              <a:t>If the unicorn is either immortal or an animal, then it is horned.</a:t>
            </a:r>
          </a:p>
          <a:p>
            <a:pPr marL="225425" indent="-225425" algn="l">
              <a:lnSpc>
                <a:spcPct val="80000"/>
              </a:lnSpc>
              <a:spcBef>
                <a:spcPct val="30000"/>
              </a:spcBef>
            </a:pPr>
            <a:r>
              <a:rPr lang="en-US" sz="2400" dirty="0">
                <a:solidFill>
                  <a:schemeClr val="hlink"/>
                </a:solidFill>
              </a:rPr>
              <a:t>Prove:</a:t>
            </a:r>
            <a:r>
              <a:rPr lang="en-US" sz="2400" dirty="0">
                <a:solidFill>
                  <a:srgbClr val="063DE8"/>
                </a:solidFill>
              </a:rPr>
              <a:t> </a:t>
            </a:r>
            <a:r>
              <a:rPr lang="en-US" sz="2400" dirty="0"/>
              <a:t>the unicorn is horned.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64" grpId="0"/>
      <p:bldP spid="373765" grpId="0"/>
      <p:bldP spid="373766" grpId="0"/>
      <p:bldP spid="373767" grpId="0"/>
      <p:bldP spid="373768" grpId="0"/>
      <p:bldP spid="373769" grpId="0"/>
      <p:bldP spid="373770" grpId="0"/>
      <p:bldP spid="373771" grpId="0"/>
      <p:bldP spid="373772" grpId="0"/>
      <p:bldP spid="37377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962" name="Picture 2" descr="page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1295400"/>
            <a:ext cx="4819650" cy="2790825"/>
          </a:xfrm>
          <a:prstGeom prst="rect">
            <a:avLst/>
          </a:prstGeom>
          <a:noFill/>
        </p:spPr>
      </p:pic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954213" y="4495800"/>
            <a:ext cx="63722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b="1">
                <a:solidFill>
                  <a:srgbClr val="CC0000"/>
                </a:solidFill>
              </a:rPr>
              <a:t>I.e., (x_177 or x_169 or x_161 or x_153 …</a:t>
            </a:r>
          </a:p>
          <a:p>
            <a:pPr eaLnBrk="0" hangingPunct="0">
              <a:spcBef>
                <a:spcPct val="0"/>
              </a:spcBef>
            </a:pPr>
            <a:r>
              <a:rPr lang="en-US" b="1">
                <a:solidFill>
                  <a:srgbClr val="CC0000"/>
                </a:solidFill>
              </a:rPr>
              <a:t>x_33 or x_25 or x_17 or x_9 or x_1 or (not x_185)) </a:t>
            </a:r>
          </a:p>
          <a:p>
            <a:pPr eaLnBrk="0" hangingPunct="0">
              <a:spcBef>
                <a:spcPct val="0"/>
              </a:spcBef>
            </a:pPr>
            <a:endParaRPr lang="en-US" b="1">
              <a:solidFill>
                <a:srgbClr val="CC0000"/>
              </a:solidFill>
            </a:endParaRPr>
          </a:p>
          <a:p>
            <a:pPr eaLnBrk="0" hangingPunct="0">
              <a:spcBef>
                <a:spcPct val="0"/>
              </a:spcBef>
            </a:pPr>
            <a:r>
              <a:rPr lang="en-US" b="1">
                <a:solidFill>
                  <a:srgbClr val="CC0000"/>
                </a:solidFill>
              </a:rPr>
              <a:t>clauses / constraints are getting more interesting…</a:t>
            </a:r>
          </a:p>
        </p:txBody>
      </p:sp>
      <p:sp>
        <p:nvSpPr>
          <p:cNvPr id="168964" name="Line 4"/>
          <p:cNvSpPr>
            <a:spLocks noChangeShapeType="1"/>
          </p:cNvSpPr>
          <p:nvPr/>
        </p:nvSpPr>
        <p:spPr bwMode="auto">
          <a:xfrm>
            <a:off x="3048000" y="3657600"/>
            <a:ext cx="914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65" name="Text Box 5"/>
          <p:cNvSpPr txBox="1">
            <a:spLocks noChangeArrowheads="1"/>
          </p:cNvSpPr>
          <p:nvPr/>
        </p:nvSpPr>
        <p:spPr bwMode="auto">
          <a:xfrm>
            <a:off x="3127375" y="385763"/>
            <a:ext cx="30241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3200" b="1">
                <a:solidFill>
                  <a:srgbClr val="CC0000"/>
                </a:solidFill>
              </a:rPr>
              <a:t>10 pages later:</a:t>
            </a:r>
          </a:p>
        </p:txBody>
      </p:sp>
      <p:sp>
        <p:nvSpPr>
          <p:cNvPr id="168966" name="Text Box 6"/>
          <p:cNvSpPr txBox="1">
            <a:spLocks noChangeArrowheads="1"/>
          </p:cNvSpPr>
          <p:nvPr/>
        </p:nvSpPr>
        <p:spPr bwMode="auto">
          <a:xfrm>
            <a:off x="1676400" y="1660525"/>
            <a:ext cx="12319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b="1">
                <a:solidFill>
                  <a:schemeClr val="hlink"/>
                </a:solidFill>
              </a:rPr>
              <a:t>               </a:t>
            </a:r>
          </a:p>
        </p:txBody>
      </p:sp>
      <p:sp>
        <p:nvSpPr>
          <p:cNvPr id="168967" name="Text Box 7"/>
          <p:cNvSpPr txBox="1">
            <a:spLocks noChangeArrowheads="1"/>
          </p:cNvSpPr>
          <p:nvPr/>
        </p:nvSpPr>
        <p:spPr bwMode="auto">
          <a:xfrm>
            <a:off x="1533525" y="4049713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b="1"/>
              <a:t>…</a:t>
            </a:r>
          </a:p>
        </p:txBody>
      </p:sp>
      <p:sp>
        <p:nvSpPr>
          <p:cNvPr id="168968" name="Text Box 8"/>
          <p:cNvSpPr txBox="1">
            <a:spLocks noChangeArrowheads="1"/>
          </p:cNvSpPr>
          <p:nvPr/>
        </p:nvSpPr>
        <p:spPr bwMode="auto">
          <a:xfrm>
            <a:off x="1470025" y="5954713"/>
            <a:ext cx="1636713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b="1" i="1">
                <a:solidFill>
                  <a:srgbClr val="CC0000"/>
                </a:solidFill>
              </a:rPr>
              <a:t>Note x_1  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010" name="Picture 2" descr="pag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1371600"/>
            <a:ext cx="4667250" cy="2743200"/>
          </a:xfrm>
          <a:prstGeom prst="rect">
            <a:avLst/>
          </a:prstGeom>
          <a:noFill/>
        </p:spPr>
      </p:pic>
      <p:sp>
        <p:nvSpPr>
          <p:cNvPr id="171011" name="Text Box 3"/>
          <p:cNvSpPr txBox="1">
            <a:spLocks noChangeArrowheads="1"/>
          </p:cNvSpPr>
          <p:nvPr/>
        </p:nvSpPr>
        <p:spPr bwMode="auto">
          <a:xfrm>
            <a:off x="3195638" y="309563"/>
            <a:ext cx="34750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3200" b="1">
                <a:solidFill>
                  <a:srgbClr val="CC0000"/>
                </a:solidFill>
              </a:rPr>
              <a:t>4000 pages later:</a:t>
            </a:r>
          </a:p>
        </p:txBody>
      </p:sp>
      <p:pic>
        <p:nvPicPr>
          <p:cNvPr id="171012" name="Picture 4" descr="page4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33600" y="3962400"/>
            <a:ext cx="4810125" cy="1714500"/>
          </a:xfrm>
          <a:prstGeom prst="rect">
            <a:avLst/>
          </a:prstGeom>
          <a:noFill/>
        </p:spPr>
      </p:pic>
      <p:sp>
        <p:nvSpPr>
          <p:cNvPr id="171013" name="Text Box 5"/>
          <p:cNvSpPr txBox="1">
            <a:spLocks noChangeArrowheads="1"/>
          </p:cNvSpPr>
          <p:nvPr/>
        </p:nvSpPr>
        <p:spPr bwMode="auto">
          <a:xfrm>
            <a:off x="2133600" y="1279525"/>
            <a:ext cx="22860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b="1">
                <a:solidFill>
                  <a:schemeClr val="hlink"/>
                </a:solidFill>
              </a:rPr>
              <a:t>                             </a:t>
            </a:r>
          </a:p>
        </p:txBody>
      </p:sp>
      <p:sp>
        <p:nvSpPr>
          <p:cNvPr id="171014" name="Text Box 6"/>
          <p:cNvSpPr txBox="1">
            <a:spLocks noChangeArrowheads="1"/>
          </p:cNvSpPr>
          <p:nvPr/>
        </p:nvSpPr>
        <p:spPr bwMode="auto">
          <a:xfrm>
            <a:off x="2752725" y="5878513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b="1"/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058" name="Picture 2" descr="page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19400" y="1371600"/>
            <a:ext cx="3343275" cy="3590925"/>
          </a:xfrm>
          <a:prstGeom prst="rect">
            <a:avLst/>
          </a:prstGeom>
          <a:noFill/>
        </p:spPr>
      </p:pic>
      <p:sp>
        <p:nvSpPr>
          <p:cNvPr id="173059" name="Text Box 3"/>
          <p:cNvSpPr txBox="1">
            <a:spLocks noChangeArrowheads="1"/>
          </p:cNvSpPr>
          <p:nvPr/>
        </p:nvSpPr>
        <p:spPr bwMode="auto">
          <a:xfrm>
            <a:off x="2009775" y="461963"/>
            <a:ext cx="53228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3200" b="1">
                <a:solidFill>
                  <a:srgbClr val="CC0000"/>
                </a:solidFill>
              </a:rPr>
              <a:t>Finally, 15,000 pages later:</a:t>
            </a:r>
          </a:p>
        </p:txBody>
      </p:sp>
      <p:sp>
        <p:nvSpPr>
          <p:cNvPr id="173060" name="Text Box 4"/>
          <p:cNvSpPr txBox="1">
            <a:spLocks noChangeArrowheads="1"/>
          </p:cNvSpPr>
          <p:nvPr/>
        </p:nvSpPr>
        <p:spPr bwMode="auto">
          <a:xfrm>
            <a:off x="3124200" y="1295400"/>
            <a:ext cx="27686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b="1">
                <a:solidFill>
                  <a:schemeClr val="hlink"/>
                </a:solidFill>
              </a:rPr>
              <a:t>                                     </a:t>
            </a:r>
          </a:p>
        </p:txBody>
      </p:sp>
      <p:graphicFrame>
        <p:nvGraphicFramePr>
          <p:cNvPr id="173061" name="Object 5"/>
          <p:cNvGraphicFramePr>
            <a:graphicFrameLocks noChangeAspect="1"/>
          </p:cNvGraphicFramePr>
          <p:nvPr/>
        </p:nvGraphicFramePr>
        <p:xfrm>
          <a:off x="2362200" y="5410200"/>
          <a:ext cx="3009900" cy="552450"/>
        </p:xfrm>
        <a:graphic>
          <a:graphicData uri="http://schemas.openxmlformats.org/presentationml/2006/ole">
            <p:oleObj spid="_x0000_s173061" name="Bitmap Image" r:id="rId5" imgW="3010320" imgH="552527" progId="">
              <p:embed/>
            </p:oleObj>
          </a:graphicData>
        </a:graphic>
      </p:graphicFrame>
      <p:sp>
        <p:nvSpPr>
          <p:cNvPr id="173062" name="Text Box 6"/>
          <p:cNvSpPr txBox="1">
            <a:spLocks noChangeArrowheads="1"/>
          </p:cNvSpPr>
          <p:nvPr/>
        </p:nvSpPr>
        <p:spPr bwMode="auto">
          <a:xfrm>
            <a:off x="2266950" y="5943600"/>
            <a:ext cx="53451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b="1" i="1">
                <a:solidFill>
                  <a:srgbClr val="CC0000"/>
                </a:solidFill>
              </a:rPr>
              <a:t>Current SAT solvers solve this instance in </a:t>
            </a:r>
          </a:p>
          <a:p>
            <a:pPr eaLnBrk="0" hangingPunct="0">
              <a:spcBef>
                <a:spcPct val="0"/>
              </a:spcBef>
            </a:pPr>
            <a:r>
              <a:rPr lang="en-US" b="1" i="1">
                <a:solidFill>
                  <a:srgbClr val="CC0000"/>
                </a:solidFill>
              </a:rPr>
              <a:t>approx. 1  minute!</a:t>
            </a:r>
          </a:p>
        </p:txBody>
      </p:sp>
      <p:sp>
        <p:nvSpPr>
          <p:cNvPr id="173063" name="Text Box 7"/>
          <p:cNvSpPr txBox="1">
            <a:spLocks noChangeArrowheads="1"/>
          </p:cNvSpPr>
          <p:nvPr/>
        </p:nvSpPr>
        <p:spPr bwMode="auto">
          <a:xfrm>
            <a:off x="684213" y="5029200"/>
            <a:ext cx="3629025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600" b="1" i="1">
                <a:solidFill>
                  <a:srgbClr val="CC0000"/>
                </a:solidFill>
              </a:rPr>
              <a:t>Search space of truth assignments:</a:t>
            </a:r>
          </a:p>
        </p:txBody>
      </p:sp>
      <p:sp>
        <p:nvSpPr>
          <p:cNvPr id="173064" name="Text Box 8"/>
          <p:cNvSpPr txBox="1">
            <a:spLocks noChangeArrowheads="1"/>
          </p:cNvSpPr>
          <p:nvPr/>
        </p:nvSpPr>
        <p:spPr bwMode="auto">
          <a:xfrm>
            <a:off x="7353300" y="4956175"/>
            <a:ext cx="11144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400" b="1" i="1">
                <a:solidFill>
                  <a:schemeClr val="accent2"/>
                </a:solidFill>
              </a:rPr>
              <a:t>HOW?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30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30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2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24000"/>
            <a:ext cx="7772400" cy="2209800"/>
          </a:xfrm>
        </p:spPr>
        <p:txBody>
          <a:bodyPr/>
          <a:lstStyle/>
          <a:p>
            <a:r>
              <a:rPr lang="en-US"/>
              <a:t>Local Search Strategies: From N-Queens to Walksat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Local Search</a:t>
            </a:r>
          </a:p>
        </p:txBody>
      </p:sp>
      <p:sp>
        <p:nvSpPr>
          <p:cNvPr id="135173" name="Rectangle 5"/>
          <p:cNvSpPr>
            <a:spLocks noChangeArrowheads="1"/>
          </p:cNvSpPr>
          <p:nvPr/>
        </p:nvSpPr>
        <p:spPr bwMode="auto">
          <a:xfrm>
            <a:off x="457200" y="15240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225425" indent="-225425" algn="l">
              <a:lnSpc>
                <a:spcPct val="90000"/>
              </a:lnSpc>
              <a:spcBef>
                <a:spcPct val="5000"/>
              </a:spcBef>
              <a:tabLst>
                <a:tab pos="1368425" algn="l"/>
                <a:tab pos="1655763" algn="l"/>
              </a:tabLst>
            </a:pPr>
            <a:r>
              <a:rPr lang="en-US" sz="2400">
                <a:sym typeface="Symbol" charset="2"/>
              </a:rPr>
              <a:t>state = choose_start_state();</a:t>
            </a: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tabLst>
                <a:tab pos="1368425" algn="l"/>
                <a:tab pos="1655763" algn="l"/>
              </a:tabLst>
            </a:pPr>
            <a:r>
              <a:rPr lang="en-US" sz="2400">
                <a:solidFill>
                  <a:schemeClr val="tx2"/>
                </a:solidFill>
                <a:sym typeface="Symbol" charset="2"/>
              </a:rPr>
              <a:t>while</a:t>
            </a:r>
            <a:r>
              <a:rPr lang="en-US" sz="2400">
                <a:sym typeface="Symbol" charset="2"/>
              </a:rPr>
              <a:t> ! GoalTest(state) </a:t>
            </a:r>
            <a:r>
              <a:rPr lang="en-US" sz="2400">
                <a:solidFill>
                  <a:schemeClr val="tx2"/>
                </a:solidFill>
                <a:sym typeface="Symbol" charset="2"/>
              </a:rPr>
              <a:t>do</a:t>
            </a:r>
          </a:p>
          <a:p>
            <a:pPr marL="917575" lvl="1" indent="-228600" algn="l">
              <a:lnSpc>
                <a:spcPct val="90000"/>
              </a:lnSpc>
              <a:spcBef>
                <a:spcPct val="5000"/>
              </a:spcBef>
              <a:tabLst>
                <a:tab pos="1368425" algn="l"/>
                <a:tab pos="1655763" algn="l"/>
              </a:tabLst>
            </a:pPr>
            <a:r>
              <a:rPr lang="en-US" sz="2400">
                <a:ea typeface="ＭＳ Ｐゴシック" charset="-128"/>
                <a:sym typeface="Symbol" charset="2"/>
              </a:rPr>
              <a:t>state := arg min { h(s) | s in Neighbors(state) }</a:t>
            </a: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tabLst>
                <a:tab pos="1368425" algn="l"/>
                <a:tab pos="1655763" algn="l"/>
              </a:tabLst>
            </a:pPr>
            <a:r>
              <a:rPr lang="en-US" sz="2400">
                <a:solidFill>
                  <a:schemeClr val="tx2"/>
                </a:solidFill>
                <a:sym typeface="Symbol" charset="2"/>
              </a:rPr>
              <a:t>end</a:t>
            </a: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tabLst>
                <a:tab pos="1368425" algn="l"/>
                <a:tab pos="1655763" algn="l"/>
              </a:tabLst>
            </a:pPr>
            <a:r>
              <a:rPr lang="en-US" sz="2400">
                <a:solidFill>
                  <a:schemeClr val="tx2"/>
                </a:solidFill>
                <a:sym typeface="Symbol" charset="2"/>
              </a:rPr>
              <a:t>return </a:t>
            </a:r>
            <a:r>
              <a:rPr lang="en-US" sz="2400">
                <a:sym typeface="Symbol" charset="2"/>
              </a:rPr>
              <a:t>state;</a:t>
            </a: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tabLst>
                <a:tab pos="1368425" algn="l"/>
                <a:tab pos="1655763" algn="l"/>
              </a:tabLst>
            </a:pPr>
            <a:endParaRPr lang="en-US" sz="2400">
              <a:sym typeface="Symbol" charset="2"/>
            </a:endParaRP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buFontTx/>
              <a:buChar char="•"/>
              <a:tabLst>
                <a:tab pos="1368425" algn="l"/>
                <a:tab pos="1655763" algn="l"/>
              </a:tabLst>
            </a:pPr>
            <a:r>
              <a:rPr lang="en-US" sz="2400">
                <a:sym typeface="Symbol" charset="2"/>
              </a:rPr>
              <a:t>Terminology: </a:t>
            </a:r>
          </a:p>
          <a:p>
            <a:pPr marL="917575" lvl="1" indent="-228600" algn="l">
              <a:lnSpc>
                <a:spcPct val="90000"/>
              </a:lnSpc>
              <a:spcBef>
                <a:spcPct val="5000"/>
              </a:spcBef>
              <a:buFontTx/>
              <a:buChar char="–"/>
              <a:tabLst>
                <a:tab pos="1368425" algn="l"/>
                <a:tab pos="1655763" algn="l"/>
              </a:tabLst>
            </a:pPr>
            <a:r>
              <a:rPr lang="en-US">
                <a:ea typeface="ＭＳ Ｐゴシック" charset="-128"/>
                <a:sym typeface="Symbol" charset="2"/>
              </a:rPr>
              <a:t>“neighbors” instead of “children”</a:t>
            </a:r>
          </a:p>
          <a:p>
            <a:pPr marL="917575" lvl="1" indent="-228600" algn="l">
              <a:lnSpc>
                <a:spcPct val="90000"/>
              </a:lnSpc>
              <a:spcBef>
                <a:spcPct val="5000"/>
              </a:spcBef>
              <a:buFontTx/>
              <a:buChar char="–"/>
              <a:tabLst>
                <a:tab pos="1368425" algn="l"/>
                <a:tab pos="1655763" algn="l"/>
              </a:tabLst>
            </a:pPr>
            <a:r>
              <a:rPr lang="en-US">
                <a:ea typeface="ＭＳ Ｐゴシック" charset="-128"/>
                <a:sym typeface="Symbol" charset="2"/>
              </a:rPr>
              <a:t>heuristic h(s) is the “objective function”, no need to be admissible</a:t>
            </a: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buFontTx/>
              <a:buChar char="•"/>
              <a:tabLst>
                <a:tab pos="1368425" algn="l"/>
                <a:tab pos="1655763" algn="l"/>
              </a:tabLst>
            </a:pPr>
            <a:r>
              <a:rPr lang="en-US" sz="2400">
                <a:sym typeface="Symbol" charset="2"/>
              </a:rPr>
              <a:t>No guarantee of finding a solution</a:t>
            </a:r>
          </a:p>
          <a:p>
            <a:pPr marL="917575" lvl="1" indent="-228600" algn="l">
              <a:lnSpc>
                <a:spcPct val="90000"/>
              </a:lnSpc>
              <a:spcBef>
                <a:spcPct val="5000"/>
              </a:spcBef>
              <a:buFontTx/>
              <a:buChar char="–"/>
              <a:tabLst>
                <a:tab pos="1368425" algn="l"/>
                <a:tab pos="1655763" algn="l"/>
              </a:tabLst>
            </a:pPr>
            <a:r>
              <a:rPr lang="en-US">
                <a:ea typeface="ＭＳ Ｐゴシック" charset="-128"/>
                <a:sym typeface="Symbol" charset="2"/>
              </a:rPr>
              <a:t>sometimes: probabilistic guarantee</a:t>
            </a: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buFontTx/>
              <a:buChar char="•"/>
              <a:tabLst>
                <a:tab pos="1368425" algn="l"/>
                <a:tab pos="1655763" algn="l"/>
              </a:tabLst>
            </a:pPr>
            <a:r>
              <a:rPr lang="en-US" sz="2400">
                <a:sym typeface="Symbol" charset="2"/>
              </a:rPr>
              <a:t>Best goal-finding, not path-finding</a:t>
            </a: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buFontTx/>
              <a:buChar char="•"/>
              <a:tabLst>
                <a:tab pos="1368425" algn="l"/>
                <a:tab pos="1655763" algn="l"/>
              </a:tabLst>
            </a:pPr>
            <a:r>
              <a:rPr lang="en-US" sz="2400">
                <a:sym typeface="Symbol" charset="2"/>
              </a:rPr>
              <a:t>Many variations</a:t>
            </a: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buFontTx/>
              <a:buChar char="•"/>
              <a:tabLst>
                <a:tab pos="1368425" algn="l"/>
                <a:tab pos="1655763" algn="l"/>
              </a:tabLst>
            </a:pPr>
            <a:endParaRPr lang="en-US" sz="2400">
              <a:sym typeface="Symbol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N-Queens Local Search, Version 1</a:t>
            </a:r>
          </a:p>
        </p:txBody>
      </p:sp>
      <p:sp>
        <p:nvSpPr>
          <p:cNvPr id="141315" name="Rectangle 3"/>
          <p:cNvSpPr>
            <a:spLocks noChangeArrowheads="1"/>
          </p:cNvSpPr>
          <p:nvPr/>
        </p:nvSpPr>
        <p:spPr bwMode="auto">
          <a:xfrm>
            <a:off x="457200" y="15240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225425" indent="-225425" algn="l">
              <a:lnSpc>
                <a:spcPct val="90000"/>
              </a:lnSpc>
              <a:spcBef>
                <a:spcPct val="5000"/>
              </a:spcBef>
              <a:tabLst>
                <a:tab pos="1368425" algn="l"/>
                <a:tab pos="1655763" algn="l"/>
              </a:tabLst>
            </a:pPr>
            <a:r>
              <a:rPr lang="en-US" sz="2400">
                <a:sym typeface="Symbol" charset="2"/>
              </a:rPr>
              <a:t>state = choose_start_state();</a:t>
            </a: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tabLst>
                <a:tab pos="1368425" algn="l"/>
                <a:tab pos="1655763" algn="l"/>
              </a:tabLst>
            </a:pPr>
            <a:r>
              <a:rPr lang="en-US" sz="2400">
                <a:solidFill>
                  <a:schemeClr val="tx2"/>
                </a:solidFill>
                <a:sym typeface="Symbol" charset="2"/>
              </a:rPr>
              <a:t>while</a:t>
            </a:r>
            <a:r>
              <a:rPr lang="en-US" sz="2400">
                <a:sym typeface="Symbol" charset="2"/>
              </a:rPr>
              <a:t> ! GoalTest(state) </a:t>
            </a:r>
            <a:r>
              <a:rPr lang="en-US" sz="2400">
                <a:solidFill>
                  <a:schemeClr val="tx2"/>
                </a:solidFill>
                <a:sym typeface="Symbol" charset="2"/>
              </a:rPr>
              <a:t>do</a:t>
            </a:r>
          </a:p>
          <a:p>
            <a:pPr marL="917575" lvl="1" indent="-228600" algn="l">
              <a:lnSpc>
                <a:spcPct val="90000"/>
              </a:lnSpc>
              <a:spcBef>
                <a:spcPct val="5000"/>
              </a:spcBef>
              <a:tabLst>
                <a:tab pos="1368425" algn="l"/>
                <a:tab pos="1655763" algn="l"/>
              </a:tabLst>
            </a:pPr>
            <a:r>
              <a:rPr lang="en-US" sz="2400">
                <a:ea typeface="ＭＳ Ｐゴシック" charset="-128"/>
                <a:sym typeface="Symbol" charset="2"/>
              </a:rPr>
              <a:t>state := arg min { h(s) | s in Neighbors(state) }</a:t>
            </a: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tabLst>
                <a:tab pos="1368425" algn="l"/>
                <a:tab pos="1655763" algn="l"/>
              </a:tabLst>
            </a:pPr>
            <a:r>
              <a:rPr lang="en-US" sz="2400">
                <a:solidFill>
                  <a:schemeClr val="tx2"/>
                </a:solidFill>
                <a:sym typeface="Symbol" charset="2"/>
              </a:rPr>
              <a:t>end</a:t>
            </a: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tabLst>
                <a:tab pos="1368425" algn="l"/>
                <a:tab pos="1655763" algn="l"/>
              </a:tabLst>
            </a:pPr>
            <a:r>
              <a:rPr lang="en-US" sz="2400">
                <a:solidFill>
                  <a:schemeClr val="tx2"/>
                </a:solidFill>
                <a:sym typeface="Symbol" charset="2"/>
              </a:rPr>
              <a:t>return </a:t>
            </a:r>
            <a:r>
              <a:rPr lang="en-US" sz="2400">
                <a:sym typeface="Symbol" charset="2"/>
              </a:rPr>
              <a:t>state;</a:t>
            </a: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tabLst>
                <a:tab pos="1368425" algn="l"/>
                <a:tab pos="1655763" algn="l"/>
              </a:tabLst>
            </a:pPr>
            <a:endParaRPr lang="en-US" sz="2400">
              <a:sym typeface="Symbol" charset="2"/>
            </a:endParaRP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tabLst>
                <a:tab pos="1368425" algn="l"/>
                <a:tab pos="1655763" algn="l"/>
              </a:tabLst>
            </a:pPr>
            <a:endParaRPr lang="en-US" sz="2400">
              <a:sym typeface="Symbol" charset="2"/>
            </a:endParaRP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buFontTx/>
              <a:buChar char="•"/>
              <a:tabLst>
                <a:tab pos="1368425" algn="l"/>
                <a:tab pos="1655763" algn="l"/>
              </a:tabLst>
            </a:pPr>
            <a:r>
              <a:rPr lang="en-US" sz="2400">
                <a:sym typeface="Symbol" charset="2"/>
              </a:rPr>
              <a:t>start = put down N queens randomly</a:t>
            </a: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buFontTx/>
              <a:buChar char="•"/>
              <a:tabLst>
                <a:tab pos="1368425" algn="l"/>
                <a:tab pos="1655763" algn="l"/>
              </a:tabLst>
            </a:pPr>
            <a:r>
              <a:rPr lang="en-US" sz="2400">
                <a:sym typeface="Symbol" charset="2"/>
              </a:rPr>
              <a:t>GoalTest = Board has no attacking pairs</a:t>
            </a: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buFontTx/>
              <a:buChar char="•"/>
              <a:tabLst>
                <a:tab pos="1368425" algn="l"/>
                <a:tab pos="1655763" algn="l"/>
              </a:tabLst>
            </a:pPr>
            <a:r>
              <a:rPr lang="en-US" sz="2400">
                <a:sym typeface="Symbol" charset="2"/>
              </a:rPr>
              <a:t>h = number of attacking pairs </a:t>
            </a: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buFontTx/>
              <a:buChar char="•"/>
              <a:tabLst>
                <a:tab pos="1368425" algn="l"/>
                <a:tab pos="1655763" algn="l"/>
              </a:tabLst>
            </a:pPr>
            <a:r>
              <a:rPr lang="en-US" sz="2400">
                <a:sym typeface="Symbol" charset="2"/>
              </a:rPr>
              <a:t>neighbors = move one queen randomly</a:t>
            </a: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buFontTx/>
              <a:buChar char="•"/>
              <a:tabLst>
                <a:tab pos="1368425" algn="l"/>
                <a:tab pos="1655763" algn="l"/>
              </a:tabLst>
            </a:pPr>
            <a:endParaRPr lang="en-US" sz="2400">
              <a:sym typeface="Symbol" charset="2"/>
            </a:endParaRP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buFontTx/>
              <a:buChar char="•"/>
              <a:tabLst>
                <a:tab pos="1368425" algn="l"/>
                <a:tab pos="1655763" algn="l"/>
              </a:tabLst>
            </a:pPr>
            <a:endParaRPr lang="en-US" sz="2400">
              <a:sym typeface="Symbol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N-Queens Local Search, Version 2</a:t>
            </a:r>
          </a:p>
        </p:txBody>
      </p:sp>
      <p:sp>
        <p:nvSpPr>
          <p:cNvPr id="136195" name="Rectangle 3"/>
          <p:cNvSpPr>
            <a:spLocks noChangeArrowheads="1"/>
          </p:cNvSpPr>
          <p:nvPr/>
        </p:nvSpPr>
        <p:spPr bwMode="auto">
          <a:xfrm>
            <a:off x="457200" y="15240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225425" indent="-225425" algn="l">
              <a:lnSpc>
                <a:spcPct val="90000"/>
              </a:lnSpc>
              <a:spcBef>
                <a:spcPct val="5000"/>
              </a:spcBef>
              <a:tabLst>
                <a:tab pos="1368425" algn="l"/>
                <a:tab pos="1655763" algn="l"/>
              </a:tabLst>
            </a:pPr>
            <a:r>
              <a:rPr lang="en-US" sz="2400">
                <a:sym typeface="Symbol" charset="2"/>
              </a:rPr>
              <a:t>state = choose_start_state();</a:t>
            </a: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tabLst>
                <a:tab pos="1368425" algn="l"/>
                <a:tab pos="1655763" algn="l"/>
              </a:tabLst>
            </a:pPr>
            <a:r>
              <a:rPr lang="en-US" sz="2400">
                <a:solidFill>
                  <a:schemeClr val="tx2"/>
                </a:solidFill>
                <a:sym typeface="Symbol" charset="2"/>
              </a:rPr>
              <a:t>while</a:t>
            </a:r>
            <a:r>
              <a:rPr lang="en-US" sz="2400">
                <a:sym typeface="Symbol" charset="2"/>
              </a:rPr>
              <a:t> ! GoalTest(state) </a:t>
            </a:r>
            <a:r>
              <a:rPr lang="en-US" sz="2400">
                <a:solidFill>
                  <a:schemeClr val="tx2"/>
                </a:solidFill>
                <a:sym typeface="Symbol" charset="2"/>
              </a:rPr>
              <a:t>do</a:t>
            </a:r>
          </a:p>
          <a:p>
            <a:pPr marL="917575" lvl="1" indent="-228600" algn="l">
              <a:lnSpc>
                <a:spcPct val="90000"/>
              </a:lnSpc>
              <a:spcBef>
                <a:spcPct val="5000"/>
              </a:spcBef>
              <a:tabLst>
                <a:tab pos="1368425" algn="l"/>
                <a:tab pos="1655763" algn="l"/>
              </a:tabLst>
            </a:pPr>
            <a:r>
              <a:rPr lang="en-US" sz="2400">
                <a:ea typeface="ＭＳ Ｐゴシック" charset="-128"/>
                <a:sym typeface="Symbol" charset="2"/>
              </a:rPr>
              <a:t>state := arg min { h(s) | s in Neighbors(state) }</a:t>
            </a: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tabLst>
                <a:tab pos="1368425" algn="l"/>
                <a:tab pos="1655763" algn="l"/>
              </a:tabLst>
            </a:pPr>
            <a:r>
              <a:rPr lang="en-US" sz="2400">
                <a:solidFill>
                  <a:schemeClr val="tx2"/>
                </a:solidFill>
                <a:sym typeface="Symbol" charset="2"/>
              </a:rPr>
              <a:t>end</a:t>
            </a: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tabLst>
                <a:tab pos="1368425" algn="l"/>
                <a:tab pos="1655763" algn="l"/>
              </a:tabLst>
            </a:pPr>
            <a:r>
              <a:rPr lang="en-US" sz="2400">
                <a:solidFill>
                  <a:schemeClr val="tx2"/>
                </a:solidFill>
                <a:sym typeface="Symbol" charset="2"/>
              </a:rPr>
              <a:t>return </a:t>
            </a:r>
            <a:r>
              <a:rPr lang="en-US" sz="2400">
                <a:sym typeface="Symbol" charset="2"/>
              </a:rPr>
              <a:t>state;</a:t>
            </a: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tabLst>
                <a:tab pos="1368425" algn="l"/>
                <a:tab pos="1655763" algn="l"/>
              </a:tabLst>
            </a:pPr>
            <a:endParaRPr lang="en-US" sz="2400">
              <a:sym typeface="Symbol" charset="2"/>
            </a:endParaRP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buFontTx/>
              <a:buChar char="•"/>
              <a:tabLst>
                <a:tab pos="1368425" algn="l"/>
                <a:tab pos="1655763" algn="l"/>
              </a:tabLst>
            </a:pPr>
            <a:endParaRPr lang="en-US" sz="2400">
              <a:sym typeface="Symbol" charset="2"/>
            </a:endParaRP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buFontTx/>
              <a:buChar char="•"/>
              <a:tabLst>
                <a:tab pos="1368425" algn="l"/>
                <a:tab pos="1655763" algn="l"/>
              </a:tabLst>
            </a:pPr>
            <a:r>
              <a:rPr lang="en-US" sz="2400">
                <a:sym typeface="Symbol" charset="2"/>
              </a:rPr>
              <a:t>start = put a queen on each square with 50% probability</a:t>
            </a: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buFontTx/>
              <a:buChar char="•"/>
              <a:tabLst>
                <a:tab pos="1368425" algn="l"/>
                <a:tab pos="1655763" algn="l"/>
              </a:tabLst>
            </a:pPr>
            <a:r>
              <a:rPr lang="en-US" sz="2400">
                <a:sym typeface="Symbol" charset="2"/>
              </a:rPr>
              <a:t>GoalTest = Board has N queens, no attacking pairs</a:t>
            </a: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buFontTx/>
              <a:buChar char="•"/>
              <a:tabLst>
                <a:tab pos="1368425" algn="l"/>
                <a:tab pos="1655763" algn="l"/>
              </a:tabLst>
            </a:pPr>
            <a:r>
              <a:rPr lang="en-US" sz="2400">
                <a:sym typeface="Symbol" charset="2"/>
              </a:rPr>
              <a:t>h = number of attacking pairs + # rows with no queens</a:t>
            </a: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buFontTx/>
              <a:buChar char="•"/>
              <a:tabLst>
                <a:tab pos="1368425" algn="l"/>
                <a:tab pos="1655763" algn="l"/>
              </a:tabLst>
            </a:pPr>
            <a:r>
              <a:rPr lang="en-US" sz="2400">
                <a:sym typeface="Symbol" charset="2"/>
              </a:rPr>
              <a:t>neighbors = add or delete one queen</a:t>
            </a: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buFontTx/>
              <a:buChar char="•"/>
              <a:tabLst>
                <a:tab pos="1368425" algn="l"/>
                <a:tab pos="1655763" algn="l"/>
              </a:tabLst>
            </a:pPr>
            <a:endParaRPr lang="en-US" sz="2400">
              <a:sym typeface="Symbol" charset="2"/>
            </a:endParaRP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buFontTx/>
              <a:buChar char="•"/>
              <a:tabLst>
                <a:tab pos="1368425" algn="l"/>
                <a:tab pos="1655763" algn="l"/>
              </a:tabLst>
            </a:pPr>
            <a:endParaRPr lang="en-US" sz="2400">
              <a:sym typeface="Symbol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 Queens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SAT Translation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At least one queen each row: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(Q11 v Q12 v Q13 v ... v Q18)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(Q21 v Q22 v Q23 v ... v Q28)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...</a:t>
            </a:r>
          </a:p>
          <a:p>
            <a:pPr>
              <a:lnSpc>
                <a:spcPct val="90000"/>
              </a:lnSpc>
            </a:pPr>
            <a:r>
              <a:rPr lang="en-US"/>
              <a:t>No attacks: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(~Q11 v ~Q12)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(~Q11 v ~Q22)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(~Q11 v ~Q21)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...</a:t>
            </a:r>
          </a:p>
        </p:txBody>
      </p:sp>
      <p:sp>
        <p:nvSpPr>
          <p:cNvPr id="148484" name="AutoShape 4"/>
          <p:cNvSpPr>
            <a:spLocks/>
          </p:cNvSpPr>
          <p:nvPr/>
        </p:nvSpPr>
        <p:spPr bwMode="auto">
          <a:xfrm>
            <a:off x="3733800" y="3810000"/>
            <a:ext cx="533400" cy="2133600"/>
          </a:xfrm>
          <a:prstGeom prst="rightBrace">
            <a:avLst>
              <a:gd name="adj1" fmla="val 333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85" name="Text Box 5"/>
          <p:cNvSpPr txBox="1">
            <a:spLocks noChangeArrowheads="1"/>
          </p:cNvSpPr>
          <p:nvPr/>
        </p:nvSpPr>
        <p:spPr bwMode="auto">
          <a:xfrm>
            <a:off x="4419600" y="4572000"/>
            <a:ext cx="2076450" cy="45720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O(N</a:t>
            </a:r>
            <a:r>
              <a:rPr lang="en-US" sz="2400" baseline="30000"/>
              <a:t>3</a:t>
            </a:r>
            <a:r>
              <a:rPr lang="en-US" sz="2400"/>
              <a:t>) clauses</a:t>
            </a:r>
          </a:p>
        </p:txBody>
      </p:sp>
      <p:sp>
        <p:nvSpPr>
          <p:cNvPr id="148486" name="AutoShape 6"/>
          <p:cNvSpPr>
            <a:spLocks/>
          </p:cNvSpPr>
          <p:nvPr/>
        </p:nvSpPr>
        <p:spPr bwMode="auto">
          <a:xfrm>
            <a:off x="6062663" y="2133600"/>
            <a:ext cx="533400" cy="1371600"/>
          </a:xfrm>
          <a:prstGeom prst="rightBrace">
            <a:avLst>
              <a:gd name="adj1" fmla="val 21429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87" name="Text Box 7"/>
          <p:cNvSpPr txBox="1">
            <a:spLocks noChangeArrowheads="1"/>
          </p:cNvSpPr>
          <p:nvPr/>
        </p:nvSpPr>
        <p:spPr bwMode="auto">
          <a:xfrm>
            <a:off x="6705600" y="2590800"/>
            <a:ext cx="2076450" cy="45720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O(N</a:t>
            </a:r>
            <a:r>
              <a:rPr lang="en-US" sz="2400" baseline="30000"/>
              <a:t>2</a:t>
            </a:r>
            <a:r>
              <a:rPr lang="en-US" sz="2400"/>
              <a:t>) clauses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Local Search for SAT</a:t>
            </a:r>
          </a:p>
        </p:txBody>
      </p:sp>
      <p:sp>
        <p:nvSpPr>
          <p:cNvPr id="143363" name="Rectangle 3"/>
          <p:cNvSpPr>
            <a:spLocks noChangeArrowheads="1"/>
          </p:cNvSpPr>
          <p:nvPr/>
        </p:nvSpPr>
        <p:spPr bwMode="auto">
          <a:xfrm>
            <a:off x="457200" y="15240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225425" indent="-225425" algn="l">
              <a:lnSpc>
                <a:spcPct val="90000"/>
              </a:lnSpc>
              <a:spcBef>
                <a:spcPct val="5000"/>
              </a:spcBef>
              <a:tabLst>
                <a:tab pos="1368425" algn="l"/>
                <a:tab pos="1655763" algn="l"/>
              </a:tabLst>
            </a:pPr>
            <a:r>
              <a:rPr lang="en-US" sz="2400">
                <a:sym typeface="Symbol" charset="2"/>
              </a:rPr>
              <a:t>state = choose_start_state();</a:t>
            </a: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tabLst>
                <a:tab pos="1368425" algn="l"/>
                <a:tab pos="1655763" algn="l"/>
              </a:tabLst>
            </a:pPr>
            <a:r>
              <a:rPr lang="en-US" sz="2400">
                <a:solidFill>
                  <a:schemeClr val="tx2"/>
                </a:solidFill>
                <a:sym typeface="Symbol" charset="2"/>
              </a:rPr>
              <a:t>while</a:t>
            </a:r>
            <a:r>
              <a:rPr lang="en-US" sz="2400">
                <a:sym typeface="Symbol" charset="2"/>
              </a:rPr>
              <a:t> ! GoalTest(state) </a:t>
            </a:r>
            <a:r>
              <a:rPr lang="en-US" sz="2400">
                <a:solidFill>
                  <a:schemeClr val="tx2"/>
                </a:solidFill>
                <a:sym typeface="Symbol" charset="2"/>
              </a:rPr>
              <a:t>do</a:t>
            </a:r>
          </a:p>
          <a:p>
            <a:pPr marL="917575" lvl="1" indent="-228600" algn="l">
              <a:lnSpc>
                <a:spcPct val="90000"/>
              </a:lnSpc>
              <a:spcBef>
                <a:spcPct val="5000"/>
              </a:spcBef>
              <a:tabLst>
                <a:tab pos="1368425" algn="l"/>
                <a:tab pos="1655763" algn="l"/>
              </a:tabLst>
            </a:pPr>
            <a:r>
              <a:rPr lang="en-US" sz="2400">
                <a:ea typeface="ＭＳ Ｐゴシック" charset="-128"/>
                <a:sym typeface="Symbol" charset="2"/>
              </a:rPr>
              <a:t>state := arg min { h(s) | s in Neighbors(state) }</a:t>
            </a: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tabLst>
                <a:tab pos="1368425" algn="l"/>
                <a:tab pos="1655763" algn="l"/>
              </a:tabLst>
            </a:pPr>
            <a:r>
              <a:rPr lang="en-US" sz="2400">
                <a:solidFill>
                  <a:schemeClr val="tx2"/>
                </a:solidFill>
                <a:sym typeface="Symbol" charset="2"/>
              </a:rPr>
              <a:t>end</a:t>
            </a: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tabLst>
                <a:tab pos="1368425" algn="l"/>
                <a:tab pos="1655763" algn="l"/>
              </a:tabLst>
            </a:pPr>
            <a:r>
              <a:rPr lang="en-US" sz="2400">
                <a:solidFill>
                  <a:schemeClr val="tx2"/>
                </a:solidFill>
                <a:sym typeface="Symbol" charset="2"/>
              </a:rPr>
              <a:t>return </a:t>
            </a:r>
            <a:r>
              <a:rPr lang="en-US" sz="2400">
                <a:sym typeface="Symbol" charset="2"/>
              </a:rPr>
              <a:t>state;</a:t>
            </a: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tabLst>
                <a:tab pos="1368425" algn="l"/>
                <a:tab pos="1655763" algn="l"/>
              </a:tabLst>
            </a:pPr>
            <a:endParaRPr lang="en-US" sz="2400">
              <a:sym typeface="Symbol" charset="2"/>
            </a:endParaRP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buFontTx/>
              <a:buChar char="•"/>
              <a:tabLst>
                <a:tab pos="1368425" algn="l"/>
                <a:tab pos="1655763" algn="l"/>
              </a:tabLst>
            </a:pPr>
            <a:endParaRPr lang="en-US" sz="2400">
              <a:sym typeface="Symbol" charset="2"/>
            </a:endParaRP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buFontTx/>
              <a:buChar char="•"/>
              <a:tabLst>
                <a:tab pos="1368425" algn="l"/>
                <a:tab pos="1655763" algn="l"/>
              </a:tabLst>
            </a:pPr>
            <a:r>
              <a:rPr lang="en-US" sz="2400">
                <a:sym typeface="Symbol" charset="2"/>
              </a:rPr>
              <a:t>start = random truth assignment</a:t>
            </a: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buFontTx/>
              <a:buChar char="•"/>
              <a:tabLst>
                <a:tab pos="1368425" algn="l"/>
                <a:tab pos="1655763" algn="l"/>
              </a:tabLst>
            </a:pPr>
            <a:r>
              <a:rPr lang="en-US" sz="2400">
                <a:sym typeface="Symbol" charset="2"/>
              </a:rPr>
              <a:t>GoalTest = formula is satisfied</a:t>
            </a: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buFontTx/>
              <a:buChar char="•"/>
              <a:tabLst>
                <a:tab pos="1368425" algn="l"/>
                <a:tab pos="1655763" algn="l"/>
              </a:tabLst>
            </a:pPr>
            <a:r>
              <a:rPr lang="en-US" sz="2400">
                <a:sym typeface="Symbol" charset="2"/>
              </a:rPr>
              <a:t>h = number of unsatisfied clauses</a:t>
            </a: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buFontTx/>
              <a:buChar char="•"/>
              <a:tabLst>
                <a:tab pos="1368425" algn="l"/>
                <a:tab pos="1655763" algn="l"/>
              </a:tabLst>
            </a:pPr>
            <a:r>
              <a:rPr lang="en-US" sz="2400">
                <a:sym typeface="Symbol" charset="2"/>
              </a:rPr>
              <a:t>neighbors = flip one variable</a:t>
            </a: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buFontTx/>
              <a:buChar char="•"/>
              <a:tabLst>
                <a:tab pos="1368425" algn="l"/>
                <a:tab pos="1655763" algn="l"/>
              </a:tabLst>
            </a:pPr>
            <a:endParaRPr lang="en-US" sz="2400">
              <a:sym typeface="Symbol" charset="2"/>
            </a:endParaRPr>
          </a:p>
          <a:p>
            <a:pPr marL="225425" indent="-225425" algn="l">
              <a:lnSpc>
                <a:spcPct val="90000"/>
              </a:lnSpc>
              <a:spcBef>
                <a:spcPct val="5000"/>
              </a:spcBef>
              <a:buFontTx/>
              <a:buChar char="•"/>
              <a:tabLst>
                <a:tab pos="1368425" algn="l"/>
                <a:tab pos="1655763" algn="l"/>
              </a:tabLst>
            </a:pPr>
            <a:endParaRPr lang="en-US" sz="2400">
              <a:sym typeface="Symbol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 and Thursday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Backtracking Search for SAT</a:t>
            </a:r>
          </a:p>
          <a:p>
            <a:pPr>
              <a:buFont typeface="Arial"/>
              <a:buChar char="•"/>
            </a:pPr>
            <a:r>
              <a:rPr lang="en-US" dirty="0" smtClean="0"/>
              <a:t>Scaling of Modern DPLL Implementations</a:t>
            </a:r>
          </a:p>
          <a:p>
            <a:pPr>
              <a:buFont typeface="Arial"/>
              <a:buChar char="•"/>
            </a:pPr>
            <a:r>
              <a:rPr lang="en-US" dirty="0" smtClean="0"/>
              <a:t>Local Search for SAT</a:t>
            </a:r>
          </a:p>
          <a:p>
            <a:pPr>
              <a:buFont typeface="Arial"/>
              <a:buChar char="•"/>
            </a:pPr>
            <a:r>
              <a:rPr lang="en-US" dirty="0" smtClean="0"/>
              <a:t>N-Queens Demonstration</a:t>
            </a:r>
          </a:p>
          <a:p>
            <a:pPr>
              <a:buFont typeface="Arial"/>
              <a:buChar char="•"/>
            </a:pPr>
            <a:r>
              <a:rPr lang="en-US" dirty="0" smtClean="0"/>
              <a:t>Planning as Satisfiability</a:t>
            </a:r>
          </a:p>
          <a:p>
            <a:pPr>
              <a:buFont typeface="Arial"/>
              <a:buChar char="•"/>
            </a:pPr>
            <a:r>
              <a:rPr lang="en-US" dirty="0" smtClean="0"/>
              <a:t>SATPLAN Demo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 Search Landscape</a:t>
            </a:r>
          </a:p>
        </p:txBody>
      </p:sp>
      <p:sp>
        <p:nvSpPr>
          <p:cNvPr id="156675" name="Line 3"/>
          <p:cNvSpPr>
            <a:spLocks noChangeShapeType="1"/>
          </p:cNvSpPr>
          <p:nvPr/>
        </p:nvSpPr>
        <p:spPr bwMode="auto">
          <a:xfrm flipV="1">
            <a:off x="1295400" y="2057400"/>
            <a:ext cx="0" cy="3581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676" name="Text Box 4"/>
          <p:cNvSpPr txBox="1">
            <a:spLocks noChangeArrowheads="1"/>
          </p:cNvSpPr>
          <p:nvPr/>
        </p:nvSpPr>
        <p:spPr bwMode="auto">
          <a:xfrm rot="16200000">
            <a:off x="-333374" y="3611562"/>
            <a:ext cx="2438400" cy="396875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# unsat clauses</a:t>
            </a:r>
          </a:p>
        </p:txBody>
      </p:sp>
      <p:sp>
        <p:nvSpPr>
          <p:cNvPr id="156677" name="Oval 5"/>
          <p:cNvSpPr>
            <a:spLocks noChangeArrowheads="1"/>
          </p:cNvSpPr>
          <p:nvPr/>
        </p:nvSpPr>
        <p:spPr bwMode="auto">
          <a:xfrm>
            <a:off x="2590800" y="1981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678" name="Oval 6"/>
          <p:cNvSpPr>
            <a:spLocks noChangeArrowheads="1"/>
          </p:cNvSpPr>
          <p:nvPr/>
        </p:nvSpPr>
        <p:spPr bwMode="auto">
          <a:xfrm>
            <a:off x="3581400" y="1981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679" name="Oval 7"/>
          <p:cNvSpPr>
            <a:spLocks noChangeArrowheads="1"/>
          </p:cNvSpPr>
          <p:nvPr/>
        </p:nvSpPr>
        <p:spPr bwMode="auto">
          <a:xfrm>
            <a:off x="32004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680" name="Oval 8"/>
          <p:cNvSpPr>
            <a:spLocks noChangeArrowheads="1"/>
          </p:cNvSpPr>
          <p:nvPr/>
        </p:nvSpPr>
        <p:spPr bwMode="auto">
          <a:xfrm>
            <a:off x="5715000" y="1981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681" name="Oval 9"/>
          <p:cNvSpPr>
            <a:spLocks noChangeArrowheads="1"/>
          </p:cNvSpPr>
          <p:nvPr/>
        </p:nvSpPr>
        <p:spPr bwMode="auto">
          <a:xfrm>
            <a:off x="42672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682" name="Oval 10"/>
          <p:cNvSpPr>
            <a:spLocks noChangeArrowheads="1"/>
          </p:cNvSpPr>
          <p:nvPr/>
        </p:nvSpPr>
        <p:spPr bwMode="auto">
          <a:xfrm>
            <a:off x="3886200" y="4648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683" name="Oval 11"/>
          <p:cNvSpPr>
            <a:spLocks noChangeArrowheads="1"/>
          </p:cNvSpPr>
          <p:nvPr/>
        </p:nvSpPr>
        <p:spPr bwMode="auto">
          <a:xfrm>
            <a:off x="2819400" y="4648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684" name="Oval 12"/>
          <p:cNvSpPr>
            <a:spLocks noChangeArrowheads="1"/>
          </p:cNvSpPr>
          <p:nvPr/>
        </p:nvSpPr>
        <p:spPr bwMode="auto">
          <a:xfrm>
            <a:off x="20574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685" name="Oval 13"/>
          <p:cNvSpPr>
            <a:spLocks noChangeArrowheads="1"/>
          </p:cNvSpPr>
          <p:nvPr/>
        </p:nvSpPr>
        <p:spPr bwMode="auto">
          <a:xfrm>
            <a:off x="4419600" y="1981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686" name="Oval 14"/>
          <p:cNvSpPr>
            <a:spLocks noChangeArrowheads="1"/>
          </p:cNvSpPr>
          <p:nvPr/>
        </p:nvSpPr>
        <p:spPr bwMode="auto">
          <a:xfrm>
            <a:off x="61722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687" name="Oval 15"/>
          <p:cNvSpPr>
            <a:spLocks noChangeArrowheads="1"/>
          </p:cNvSpPr>
          <p:nvPr/>
        </p:nvSpPr>
        <p:spPr bwMode="auto">
          <a:xfrm>
            <a:off x="52578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688" name="Oval 16"/>
          <p:cNvSpPr>
            <a:spLocks noChangeArrowheads="1"/>
          </p:cNvSpPr>
          <p:nvPr/>
        </p:nvSpPr>
        <p:spPr bwMode="auto">
          <a:xfrm>
            <a:off x="68580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689" name="Oval 17"/>
          <p:cNvSpPr>
            <a:spLocks noChangeArrowheads="1"/>
          </p:cNvSpPr>
          <p:nvPr/>
        </p:nvSpPr>
        <p:spPr bwMode="auto">
          <a:xfrm>
            <a:off x="5715000" y="5562600"/>
            <a:ext cx="304800" cy="304800"/>
          </a:xfrm>
          <a:prstGeom prst="ellipse">
            <a:avLst/>
          </a:prstGeom>
          <a:solidFill>
            <a:srgbClr val="008000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690" name="Line 18"/>
          <p:cNvSpPr>
            <a:spLocks noChangeShapeType="1"/>
          </p:cNvSpPr>
          <p:nvPr/>
        </p:nvSpPr>
        <p:spPr bwMode="auto">
          <a:xfrm flipH="1">
            <a:off x="2209800" y="2286000"/>
            <a:ext cx="4572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691" name="Line 19"/>
          <p:cNvSpPr>
            <a:spLocks noChangeShapeType="1"/>
          </p:cNvSpPr>
          <p:nvPr/>
        </p:nvSpPr>
        <p:spPr bwMode="auto">
          <a:xfrm>
            <a:off x="2819400" y="2286000"/>
            <a:ext cx="4572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692" name="Line 20"/>
          <p:cNvSpPr>
            <a:spLocks noChangeShapeType="1"/>
          </p:cNvSpPr>
          <p:nvPr/>
        </p:nvSpPr>
        <p:spPr bwMode="auto">
          <a:xfrm>
            <a:off x="2209800" y="3733800"/>
            <a:ext cx="6858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693" name="Line 21"/>
          <p:cNvSpPr>
            <a:spLocks noChangeShapeType="1"/>
          </p:cNvSpPr>
          <p:nvPr/>
        </p:nvSpPr>
        <p:spPr bwMode="auto">
          <a:xfrm flipH="1">
            <a:off x="4038600" y="3733800"/>
            <a:ext cx="3810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694" name="Line 22"/>
          <p:cNvSpPr>
            <a:spLocks noChangeShapeType="1"/>
          </p:cNvSpPr>
          <p:nvPr/>
        </p:nvSpPr>
        <p:spPr bwMode="auto">
          <a:xfrm flipH="1">
            <a:off x="3124200" y="4800600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695" name="Line 23"/>
          <p:cNvSpPr>
            <a:spLocks noChangeShapeType="1"/>
          </p:cNvSpPr>
          <p:nvPr/>
        </p:nvSpPr>
        <p:spPr bwMode="auto">
          <a:xfrm flipH="1">
            <a:off x="3429000" y="2286000"/>
            <a:ext cx="3048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696" name="Line 24"/>
          <p:cNvSpPr>
            <a:spLocks noChangeShapeType="1"/>
          </p:cNvSpPr>
          <p:nvPr/>
        </p:nvSpPr>
        <p:spPr bwMode="auto">
          <a:xfrm flipH="1">
            <a:off x="2895600" y="22098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697" name="Line 25"/>
          <p:cNvSpPr>
            <a:spLocks noChangeShapeType="1"/>
          </p:cNvSpPr>
          <p:nvPr/>
        </p:nvSpPr>
        <p:spPr bwMode="auto">
          <a:xfrm flipH="1">
            <a:off x="3048000" y="3657600"/>
            <a:ext cx="30480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698" name="Line 26"/>
          <p:cNvSpPr>
            <a:spLocks noChangeShapeType="1"/>
          </p:cNvSpPr>
          <p:nvPr/>
        </p:nvSpPr>
        <p:spPr bwMode="auto">
          <a:xfrm>
            <a:off x="4724400" y="2286000"/>
            <a:ext cx="6096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699" name="Line 27"/>
          <p:cNvSpPr>
            <a:spLocks noChangeShapeType="1"/>
          </p:cNvSpPr>
          <p:nvPr/>
        </p:nvSpPr>
        <p:spPr bwMode="auto">
          <a:xfrm>
            <a:off x="3810000" y="2286000"/>
            <a:ext cx="53340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00" name="Line 28"/>
          <p:cNvSpPr>
            <a:spLocks noChangeShapeType="1"/>
          </p:cNvSpPr>
          <p:nvPr/>
        </p:nvSpPr>
        <p:spPr bwMode="auto">
          <a:xfrm>
            <a:off x="3505200" y="3581400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01" name="Line 29"/>
          <p:cNvSpPr>
            <a:spLocks noChangeShapeType="1"/>
          </p:cNvSpPr>
          <p:nvPr/>
        </p:nvSpPr>
        <p:spPr bwMode="auto">
          <a:xfrm flipH="1">
            <a:off x="4419600" y="2286000"/>
            <a:ext cx="1524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02" name="Line 30"/>
          <p:cNvSpPr>
            <a:spLocks noChangeShapeType="1"/>
          </p:cNvSpPr>
          <p:nvPr/>
        </p:nvSpPr>
        <p:spPr bwMode="auto">
          <a:xfrm flipH="1" flipV="1">
            <a:off x="3886200" y="21336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03" name="Line 31"/>
          <p:cNvSpPr>
            <a:spLocks noChangeShapeType="1"/>
          </p:cNvSpPr>
          <p:nvPr/>
        </p:nvSpPr>
        <p:spPr bwMode="auto">
          <a:xfrm>
            <a:off x="4572000" y="35814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04" name="Line 32"/>
          <p:cNvSpPr>
            <a:spLocks noChangeShapeType="1"/>
          </p:cNvSpPr>
          <p:nvPr/>
        </p:nvSpPr>
        <p:spPr bwMode="auto">
          <a:xfrm flipH="1">
            <a:off x="5486400" y="2286000"/>
            <a:ext cx="3048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05" name="Line 33"/>
          <p:cNvSpPr>
            <a:spLocks noChangeShapeType="1"/>
          </p:cNvSpPr>
          <p:nvPr/>
        </p:nvSpPr>
        <p:spPr bwMode="auto">
          <a:xfrm flipH="1">
            <a:off x="5867400" y="2286000"/>
            <a:ext cx="0" cy="3276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06" name="Line 34"/>
          <p:cNvSpPr>
            <a:spLocks noChangeShapeType="1"/>
          </p:cNvSpPr>
          <p:nvPr/>
        </p:nvSpPr>
        <p:spPr bwMode="auto">
          <a:xfrm flipH="1">
            <a:off x="6477000" y="3581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07" name="Line 35"/>
          <p:cNvSpPr>
            <a:spLocks noChangeShapeType="1"/>
          </p:cNvSpPr>
          <p:nvPr/>
        </p:nvSpPr>
        <p:spPr bwMode="auto">
          <a:xfrm flipH="1">
            <a:off x="5562600" y="35814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08" name="Line 36"/>
          <p:cNvSpPr>
            <a:spLocks noChangeShapeType="1"/>
          </p:cNvSpPr>
          <p:nvPr/>
        </p:nvSpPr>
        <p:spPr bwMode="auto">
          <a:xfrm>
            <a:off x="5943600" y="2286000"/>
            <a:ext cx="3810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09" name="Oval 37"/>
          <p:cNvSpPr>
            <a:spLocks noChangeArrowheads="1"/>
          </p:cNvSpPr>
          <p:nvPr/>
        </p:nvSpPr>
        <p:spPr bwMode="auto">
          <a:xfrm>
            <a:off x="75438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10" name="Line 38"/>
          <p:cNvSpPr>
            <a:spLocks noChangeShapeType="1"/>
          </p:cNvSpPr>
          <p:nvPr/>
        </p:nvSpPr>
        <p:spPr bwMode="auto">
          <a:xfrm flipH="1">
            <a:off x="7162800" y="3581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11" name="Oval 39"/>
          <p:cNvSpPr>
            <a:spLocks noChangeArrowheads="1"/>
          </p:cNvSpPr>
          <p:nvPr/>
        </p:nvSpPr>
        <p:spPr bwMode="auto">
          <a:xfrm>
            <a:off x="82296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12" name="Line 40"/>
          <p:cNvSpPr>
            <a:spLocks noChangeShapeType="1"/>
          </p:cNvSpPr>
          <p:nvPr/>
        </p:nvSpPr>
        <p:spPr bwMode="auto">
          <a:xfrm flipH="1">
            <a:off x="7848600" y="3581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13" name="Oval 41"/>
          <p:cNvSpPr>
            <a:spLocks noChangeArrowheads="1"/>
          </p:cNvSpPr>
          <p:nvPr/>
        </p:nvSpPr>
        <p:spPr bwMode="auto">
          <a:xfrm>
            <a:off x="7620000" y="4572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14" name="Oval 42"/>
          <p:cNvSpPr>
            <a:spLocks noChangeArrowheads="1"/>
          </p:cNvSpPr>
          <p:nvPr/>
        </p:nvSpPr>
        <p:spPr bwMode="auto">
          <a:xfrm>
            <a:off x="8305800" y="4572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15" name="Line 43"/>
          <p:cNvSpPr>
            <a:spLocks noChangeShapeType="1"/>
          </p:cNvSpPr>
          <p:nvPr/>
        </p:nvSpPr>
        <p:spPr bwMode="auto">
          <a:xfrm flipH="1">
            <a:off x="7924800" y="4724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16" name="Oval 44"/>
          <p:cNvSpPr>
            <a:spLocks noChangeArrowheads="1"/>
          </p:cNvSpPr>
          <p:nvPr/>
        </p:nvSpPr>
        <p:spPr bwMode="auto">
          <a:xfrm>
            <a:off x="6324600" y="4572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17" name="Oval 45"/>
          <p:cNvSpPr>
            <a:spLocks noChangeArrowheads="1"/>
          </p:cNvSpPr>
          <p:nvPr/>
        </p:nvSpPr>
        <p:spPr bwMode="auto">
          <a:xfrm>
            <a:off x="7010400" y="4572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18" name="Line 46"/>
          <p:cNvSpPr>
            <a:spLocks noChangeShapeType="1"/>
          </p:cNvSpPr>
          <p:nvPr/>
        </p:nvSpPr>
        <p:spPr bwMode="auto">
          <a:xfrm flipH="1">
            <a:off x="6629400" y="4724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19" name="Line 47"/>
          <p:cNvSpPr>
            <a:spLocks noChangeShapeType="1"/>
          </p:cNvSpPr>
          <p:nvPr/>
        </p:nvSpPr>
        <p:spPr bwMode="auto">
          <a:xfrm flipH="1">
            <a:off x="7239000" y="4724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20" name="Line 48"/>
          <p:cNvSpPr>
            <a:spLocks noChangeShapeType="1"/>
          </p:cNvSpPr>
          <p:nvPr/>
        </p:nvSpPr>
        <p:spPr bwMode="auto">
          <a:xfrm flipH="1">
            <a:off x="6019800" y="4876800"/>
            <a:ext cx="3810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721" name="Line 49"/>
          <p:cNvSpPr>
            <a:spLocks noChangeShapeType="1"/>
          </p:cNvSpPr>
          <p:nvPr/>
        </p:nvSpPr>
        <p:spPr bwMode="auto">
          <a:xfrm>
            <a:off x="8382000" y="3733800"/>
            <a:ext cx="762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States Where Greedy Search </a:t>
            </a:r>
            <a:r>
              <a:rPr lang="en-US" sz="4000" u="sng"/>
              <a:t>Must</a:t>
            </a:r>
            <a:r>
              <a:rPr lang="en-US" sz="4000"/>
              <a:t> Succeed</a:t>
            </a:r>
          </a:p>
        </p:txBody>
      </p:sp>
      <p:sp>
        <p:nvSpPr>
          <p:cNvPr id="145412" name="Line 4"/>
          <p:cNvSpPr>
            <a:spLocks noChangeShapeType="1"/>
          </p:cNvSpPr>
          <p:nvPr/>
        </p:nvSpPr>
        <p:spPr bwMode="auto">
          <a:xfrm flipV="1">
            <a:off x="1295400" y="2057400"/>
            <a:ext cx="0" cy="3581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13" name="Text Box 5"/>
          <p:cNvSpPr txBox="1">
            <a:spLocks noChangeArrowheads="1"/>
          </p:cNvSpPr>
          <p:nvPr/>
        </p:nvSpPr>
        <p:spPr bwMode="auto">
          <a:xfrm rot="16200000">
            <a:off x="-333374" y="3611562"/>
            <a:ext cx="2438400" cy="396875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# unsat clauses</a:t>
            </a:r>
          </a:p>
        </p:txBody>
      </p:sp>
      <p:sp>
        <p:nvSpPr>
          <p:cNvPr id="145416" name="Oval 8"/>
          <p:cNvSpPr>
            <a:spLocks noChangeArrowheads="1"/>
          </p:cNvSpPr>
          <p:nvPr/>
        </p:nvSpPr>
        <p:spPr bwMode="auto">
          <a:xfrm>
            <a:off x="2590800" y="1981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17" name="Oval 9"/>
          <p:cNvSpPr>
            <a:spLocks noChangeArrowheads="1"/>
          </p:cNvSpPr>
          <p:nvPr/>
        </p:nvSpPr>
        <p:spPr bwMode="auto">
          <a:xfrm>
            <a:off x="3581400" y="1981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18" name="Oval 10"/>
          <p:cNvSpPr>
            <a:spLocks noChangeArrowheads="1"/>
          </p:cNvSpPr>
          <p:nvPr/>
        </p:nvSpPr>
        <p:spPr bwMode="auto">
          <a:xfrm>
            <a:off x="32004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19" name="Oval 11"/>
          <p:cNvSpPr>
            <a:spLocks noChangeArrowheads="1"/>
          </p:cNvSpPr>
          <p:nvPr/>
        </p:nvSpPr>
        <p:spPr bwMode="auto">
          <a:xfrm>
            <a:off x="5715000" y="1981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20" name="Oval 12"/>
          <p:cNvSpPr>
            <a:spLocks noChangeArrowheads="1"/>
          </p:cNvSpPr>
          <p:nvPr/>
        </p:nvSpPr>
        <p:spPr bwMode="auto">
          <a:xfrm>
            <a:off x="42672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21" name="Oval 13"/>
          <p:cNvSpPr>
            <a:spLocks noChangeArrowheads="1"/>
          </p:cNvSpPr>
          <p:nvPr/>
        </p:nvSpPr>
        <p:spPr bwMode="auto">
          <a:xfrm>
            <a:off x="3886200" y="4648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22" name="Oval 14"/>
          <p:cNvSpPr>
            <a:spLocks noChangeArrowheads="1"/>
          </p:cNvSpPr>
          <p:nvPr/>
        </p:nvSpPr>
        <p:spPr bwMode="auto">
          <a:xfrm>
            <a:off x="2819400" y="4648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23" name="Oval 15"/>
          <p:cNvSpPr>
            <a:spLocks noChangeArrowheads="1"/>
          </p:cNvSpPr>
          <p:nvPr/>
        </p:nvSpPr>
        <p:spPr bwMode="auto">
          <a:xfrm>
            <a:off x="20574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24" name="Oval 16"/>
          <p:cNvSpPr>
            <a:spLocks noChangeArrowheads="1"/>
          </p:cNvSpPr>
          <p:nvPr/>
        </p:nvSpPr>
        <p:spPr bwMode="auto">
          <a:xfrm>
            <a:off x="4419600" y="1981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25" name="Oval 17"/>
          <p:cNvSpPr>
            <a:spLocks noChangeArrowheads="1"/>
          </p:cNvSpPr>
          <p:nvPr/>
        </p:nvSpPr>
        <p:spPr bwMode="auto">
          <a:xfrm>
            <a:off x="61722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26" name="Oval 18"/>
          <p:cNvSpPr>
            <a:spLocks noChangeArrowheads="1"/>
          </p:cNvSpPr>
          <p:nvPr/>
        </p:nvSpPr>
        <p:spPr bwMode="auto">
          <a:xfrm>
            <a:off x="52578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27" name="Oval 19"/>
          <p:cNvSpPr>
            <a:spLocks noChangeArrowheads="1"/>
          </p:cNvSpPr>
          <p:nvPr/>
        </p:nvSpPr>
        <p:spPr bwMode="auto">
          <a:xfrm>
            <a:off x="68580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28" name="Oval 20"/>
          <p:cNvSpPr>
            <a:spLocks noChangeArrowheads="1"/>
          </p:cNvSpPr>
          <p:nvPr/>
        </p:nvSpPr>
        <p:spPr bwMode="auto">
          <a:xfrm>
            <a:off x="5715000" y="5562600"/>
            <a:ext cx="304800" cy="304800"/>
          </a:xfrm>
          <a:prstGeom prst="ellipse">
            <a:avLst/>
          </a:prstGeom>
          <a:solidFill>
            <a:srgbClr val="008000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29" name="Line 21"/>
          <p:cNvSpPr>
            <a:spLocks noChangeShapeType="1"/>
          </p:cNvSpPr>
          <p:nvPr/>
        </p:nvSpPr>
        <p:spPr bwMode="auto">
          <a:xfrm flipH="1">
            <a:off x="2209800" y="2286000"/>
            <a:ext cx="4572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31" name="Line 23"/>
          <p:cNvSpPr>
            <a:spLocks noChangeShapeType="1"/>
          </p:cNvSpPr>
          <p:nvPr/>
        </p:nvSpPr>
        <p:spPr bwMode="auto">
          <a:xfrm>
            <a:off x="2819400" y="2286000"/>
            <a:ext cx="4572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32" name="Line 24"/>
          <p:cNvSpPr>
            <a:spLocks noChangeShapeType="1"/>
          </p:cNvSpPr>
          <p:nvPr/>
        </p:nvSpPr>
        <p:spPr bwMode="auto">
          <a:xfrm>
            <a:off x="2209800" y="3733800"/>
            <a:ext cx="6858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33" name="Line 25"/>
          <p:cNvSpPr>
            <a:spLocks noChangeShapeType="1"/>
          </p:cNvSpPr>
          <p:nvPr/>
        </p:nvSpPr>
        <p:spPr bwMode="auto">
          <a:xfrm flipH="1">
            <a:off x="4038600" y="3733800"/>
            <a:ext cx="3810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34" name="Line 26"/>
          <p:cNvSpPr>
            <a:spLocks noChangeShapeType="1"/>
          </p:cNvSpPr>
          <p:nvPr/>
        </p:nvSpPr>
        <p:spPr bwMode="auto">
          <a:xfrm flipH="1">
            <a:off x="3124200" y="4800600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35" name="Line 27"/>
          <p:cNvSpPr>
            <a:spLocks noChangeShapeType="1"/>
          </p:cNvSpPr>
          <p:nvPr/>
        </p:nvSpPr>
        <p:spPr bwMode="auto">
          <a:xfrm flipH="1">
            <a:off x="3429000" y="2286000"/>
            <a:ext cx="3048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36" name="Line 28"/>
          <p:cNvSpPr>
            <a:spLocks noChangeShapeType="1"/>
          </p:cNvSpPr>
          <p:nvPr/>
        </p:nvSpPr>
        <p:spPr bwMode="auto">
          <a:xfrm flipH="1">
            <a:off x="2895600" y="22098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37" name="Line 29"/>
          <p:cNvSpPr>
            <a:spLocks noChangeShapeType="1"/>
          </p:cNvSpPr>
          <p:nvPr/>
        </p:nvSpPr>
        <p:spPr bwMode="auto">
          <a:xfrm flipH="1">
            <a:off x="3048000" y="3657600"/>
            <a:ext cx="30480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38" name="Line 30"/>
          <p:cNvSpPr>
            <a:spLocks noChangeShapeType="1"/>
          </p:cNvSpPr>
          <p:nvPr/>
        </p:nvSpPr>
        <p:spPr bwMode="auto">
          <a:xfrm>
            <a:off x="4724400" y="2286000"/>
            <a:ext cx="6096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39" name="Line 31"/>
          <p:cNvSpPr>
            <a:spLocks noChangeShapeType="1"/>
          </p:cNvSpPr>
          <p:nvPr/>
        </p:nvSpPr>
        <p:spPr bwMode="auto">
          <a:xfrm>
            <a:off x="3810000" y="2286000"/>
            <a:ext cx="53340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40" name="Line 32"/>
          <p:cNvSpPr>
            <a:spLocks noChangeShapeType="1"/>
          </p:cNvSpPr>
          <p:nvPr/>
        </p:nvSpPr>
        <p:spPr bwMode="auto">
          <a:xfrm>
            <a:off x="3505200" y="3581400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48" name="Line 40"/>
          <p:cNvSpPr>
            <a:spLocks noChangeShapeType="1"/>
          </p:cNvSpPr>
          <p:nvPr/>
        </p:nvSpPr>
        <p:spPr bwMode="auto">
          <a:xfrm flipH="1">
            <a:off x="4419600" y="2286000"/>
            <a:ext cx="1524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49" name="Line 41"/>
          <p:cNvSpPr>
            <a:spLocks noChangeShapeType="1"/>
          </p:cNvSpPr>
          <p:nvPr/>
        </p:nvSpPr>
        <p:spPr bwMode="auto">
          <a:xfrm flipH="1" flipV="1">
            <a:off x="3886200" y="21336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50" name="Line 42"/>
          <p:cNvSpPr>
            <a:spLocks noChangeShapeType="1"/>
          </p:cNvSpPr>
          <p:nvPr/>
        </p:nvSpPr>
        <p:spPr bwMode="auto">
          <a:xfrm>
            <a:off x="4572000" y="35814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51" name="Line 43"/>
          <p:cNvSpPr>
            <a:spLocks noChangeShapeType="1"/>
          </p:cNvSpPr>
          <p:nvPr/>
        </p:nvSpPr>
        <p:spPr bwMode="auto">
          <a:xfrm flipH="1">
            <a:off x="5486400" y="2286000"/>
            <a:ext cx="3048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52" name="Line 44"/>
          <p:cNvSpPr>
            <a:spLocks noChangeShapeType="1"/>
          </p:cNvSpPr>
          <p:nvPr/>
        </p:nvSpPr>
        <p:spPr bwMode="auto">
          <a:xfrm flipH="1">
            <a:off x="5867400" y="2286000"/>
            <a:ext cx="0" cy="3276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53" name="Line 45"/>
          <p:cNvSpPr>
            <a:spLocks noChangeShapeType="1"/>
          </p:cNvSpPr>
          <p:nvPr/>
        </p:nvSpPr>
        <p:spPr bwMode="auto">
          <a:xfrm flipH="1">
            <a:off x="6477000" y="3581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54" name="Line 46"/>
          <p:cNvSpPr>
            <a:spLocks noChangeShapeType="1"/>
          </p:cNvSpPr>
          <p:nvPr/>
        </p:nvSpPr>
        <p:spPr bwMode="auto">
          <a:xfrm flipH="1">
            <a:off x="5562600" y="35814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55" name="Line 47"/>
          <p:cNvSpPr>
            <a:spLocks noChangeShapeType="1"/>
          </p:cNvSpPr>
          <p:nvPr/>
        </p:nvSpPr>
        <p:spPr bwMode="auto">
          <a:xfrm>
            <a:off x="5943600" y="2286000"/>
            <a:ext cx="3810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57" name="Oval 49"/>
          <p:cNvSpPr>
            <a:spLocks noChangeArrowheads="1"/>
          </p:cNvSpPr>
          <p:nvPr/>
        </p:nvSpPr>
        <p:spPr bwMode="auto">
          <a:xfrm>
            <a:off x="75438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58" name="Line 50"/>
          <p:cNvSpPr>
            <a:spLocks noChangeShapeType="1"/>
          </p:cNvSpPr>
          <p:nvPr/>
        </p:nvSpPr>
        <p:spPr bwMode="auto">
          <a:xfrm flipH="1">
            <a:off x="7162800" y="3581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59" name="Oval 51"/>
          <p:cNvSpPr>
            <a:spLocks noChangeArrowheads="1"/>
          </p:cNvSpPr>
          <p:nvPr/>
        </p:nvSpPr>
        <p:spPr bwMode="auto">
          <a:xfrm>
            <a:off x="82296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60" name="Line 52"/>
          <p:cNvSpPr>
            <a:spLocks noChangeShapeType="1"/>
          </p:cNvSpPr>
          <p:nvPr/>
        </p:nvSpPr>
        <p:spPr bwMode="auto">
          <a:xfrm flipH="1">
            <a:off x="7848600" y="3581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61" name="Oval 53"/>
          <p:cNvSpPr>
            <a:spLocks noChangeArrowheads="1"/>
          </p:cNvSpPr>
          <p:nvPr/>
        </p:nvSpPr>
        <p:spPr bwMode="auto">
          <a:xfrm>
            <a:off x="7620000" y="4572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62" name="Oval 54"/>
          <p:cNvSpPr>
            <a:spLocks noChangeArrowheads="1"/>
          </p:cNvSpPr>
          <p:nvPr/>
        </p:nvSpPr>
        <p:spPr bwMode="auto">
          <a:xfrm>
            <a:off x="8305800" y="4572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63" name="Line 55"/>
          <p:cNvSpPr>
            <a:spLocks noChangeShapeType="1"/>
          </p:cNvSpPr>
          <p:nvPr/>
        </p:nvSpPr>
        <p:spPr bwMode="auto">
          <a:xfrm flipH="1">
            <a:off x="7924800" y="4724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64" name="Oval 56"/>
          <p:cNvSpPr>
            <a:spLocks noChangeArrowheads="1"/>
          </p:cNvSpPr>
          <p:nvPr/>
        </p:nvSpPr>
        <p:spPr bwMode="auto">
          <a:xfrm>
            <a:off x="6324600" y="4572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65" name="Oval 57"/>
          <p:cNvSpPr>
            <a:spLocks noChangeArrowheads="1"/>
          </p:cNvSpPr>
          <p:nvPr/>
        </p:nvSpPr>
        <p:spPr bwMode="auto">
          <a:xfrm>
            <a:off x="7010400" y="4572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66" name="Line 58"/>
          <p:cNvSpPr>
            <a:spLocks noChangeShapeType="1"/>
          </p:cNvSpPr>
          <p:nvPr/>
        </p:nvSpPr>
        <p:spPr bwMode="auto">
          <a:xfrm flipH="1">
            <a:off x="6629400" y="4724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67" name="Line 59"/>
          <p:cNvSpPr>
            <a:spLocks noChangeShapeType="1"/>
          </p:cNvSpPr>
          <p:nvPr/>
        </p:nvSpPr>
        <p:spPr bwMode="auto">
          <a:xfrm flipH="1">
            <a:off x="7239000" y="4724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68" name="Line 60"/>
          <p:cNvSpPr>
            <a:spLocks noChangeShapeType="1"/>
          </p:cNvSpPr>
          <p:nvPr/>
        </p:nvSpPr>
        <p:spPr bwMode="auto">
          <a:xfrm flipH="1">
            <a:off x="6019800" y="4876800"/>
            <a:ext cx="3810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69" name="Line 61"/>
          <p:cNvSpPr>
            <a:spLocks noChangeShapeType="1"/>
          </p:cNvSpPr>
          <p:nvPr/>
        </p:nvSpPr>
        <p:spPr bwMode="auto">
          <a:xfrm>
            <a:off x="8382000" y="3733800"/>
            <a:ext cx="762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States Where Greedy Search </a:t>
            </a:r>
            <a:r>
              <a:rPr lang="en-US" sz="4000" u="sng"/>
              <a:t>Must</a:t>
            </a:r>
            <a:r>
              <a:rPr lang="en-US" sz="4000"/>
              <a:t> Succeed</a:t>
            </a:r>
          </a:p>
        </p:txBody>
      </p:sp>
      <p:sp>
        <p:nvSpPr>
          <p:cNvPr id="164867" name="Line 3"/>
          <p:cNvSpPr>
            <a:spLocks noChangeShapeType="1"/>
          </p:cNvSpPr>
          <p:nvPr/>
        </p:nvSpPr>
        <p:spPr bwMode="auto">
          <a:xfrm flipV="1">
            <a:off x="1295400" y="2057400"/>
            <a:ext cx="0" cy="3581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68" name="Text Box 4"/>
          <p:cNvSpPr txBox="1">
            <a:spLocks noChangeArrowheads="1"/>
          </p:cNvSpPr>
          <p:nvPr/>
        </p:nvSpPr>
        <p:spPr bwMode="auto">
          <a:xfrm rot="16200000">
            <a:off x="-333374" y="3611562"/>
            <a:ext cx="2438400" cy="396875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# unsat clauses</a:t>
            </a:r>
          </a:p>
        </p:txBody>
      </p:sp>
      <p:sp>
        <p:nvSpPr>
          <p:cNvPr id="164869" name="Oval 5"/>
          <p:cNvSpPr>
            <a:spLocks noChangeArrowheads="1"/>
          </p:cNvSpPr>
          <p:nvPr/>
        </p:nvSpPr>
        <p:spPr bwMode="auto">
          <a:xfrm>
            <a:off x="2590800" y="1981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70" name="Oval 6"/>
          <p:cNvSpPr>
            <a:spLocks noChangeArrowheads="1"/>
          </p:cNvSpPr>
          <p:nvPr/>
        </p:nvSpPr>
        <p:spPr bwMode="auto">
          <a:xfrm>
            <a:off x="3581400" y="1981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71" name="Oval 7"/>
          <p:cNvSpPr>
            <a:spLocks noChangeArrowheads="1"/>
          </p:cNvSpPr>
          <p:nvPr/>
        </p:nvSpPr>
        <p:spPr bwMode="auto">
          <a:xfrm>
            <a:off x="32004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72" name="Oval 8"/>
          <p:cNvSpPr>
            <a:spLocks noChangeArrowheads="1"/>
          </p:cNvSpPr>
          <p:nvPr/>
        </p:nvSpPr>
        <p:spPr bwMode="auto">
          <a:xfrm>
            <a:off x="5715000" y="1981200"/>
            <a:ext cx="304800" cy="304800"/>
          </a:xfrm>
          <a:prstGeom prst="ellipse">
            <a:avLst/>
          </a:prstGeom>
          <a:solidFill>
            <a:srgbClr val="008000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8000"/>
              </a:solidFill>
            </a:endParaRPr>
          </a:p>
        </p:txBody>
      </p:sp>
      <p:sp>
        <p:nvSpPr>
          <p:cNvPr id="164873" name="Oval 9"/>
          <p:cNvSpPr>
            <a:spLocks noChangeArrowheads="1"/>
          </p:cNvSpPr>
          <p:nvPr/>
        </p:nvSpPr>
        <p:spPr bwMode="auto">
          <a:xfrm>
            <a:off x="42672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74" name="Oval 10"/>
          <p:cNvSpPr>
            <a:spLocks noChangeArrowheads="1"/>
          </p:cNvSpPr>
          <p:nvPr/>
        </p:nvSpPr>
        <p:spPr bwMode="auto">
          <a:xfrm>
            <a:off x="3886200" y="4648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75" name="Oval 11"/>
          <p:cNvSpPr>
            <a:spLocks noChangeArrowheads="1"/>
          </p:cNvSpPr>
          <p:nvPr/>
        </p:nvSpPr>
        <p:spPr bwMode="auto">
          <a:xfrm>
            <a:off x="2819400" y="4648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76" name="Oval 12"/>
          <p:cNvSpPr>
            <a:spLocks noChangeArrowheads="1"/>
          </p:cNvSpPr>
          <p:nvPr/>
        </p:nvSpPr>
        <p:spPr bwMode="auto">
          <a:xfrm>
            <a:off x="20574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77" name="Oval 13"/>
          <p:cNvSpPr>
            <a:spLocks noChangeArrowheads="1"/>
          </p:cNvSpPr>
          <p:nvPr/>
        </p:nvSpPr>
        <p:spPr bwMode="auto">
          <a:xfrm>
            <a:off x="4419600" y="1981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78" name="Oval 14"/>
          <p:cNvSpPr>
            <a:spLocks noChangeArrowheads="1"/>
          </p:cNvSpPr>
          <p:nvPr/>
        </p:nvSpPr>
        <p:spPr bwMode="auto">
          <a:xfrm>
            <a:off x="61722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79" name="Oval 15"/>
          <p:cNvSpPr>
            <a:spLocks noChangeArrowheads="1"/>
          </p:cNvSpPr>
          <p:nvPr/>
        </p:nvSpPr>
        <p:spPr bwMode="auto">
          <a:xfrm>
            <a:off x="52578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80" name="Oval 16"/>
          <p:cNvSpPr>
            <a:spLocks noChangeArrowheads="1"/>
          </p:cNvSpPr>
          <p:nvPr/>
        </p:nvSpPr>
        <p:spPr bwMode="auto">
          <a:xfrm>
            <a:off x="68580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81" name="Oval 17"/>
          <p:cNvSpPr>
            <a:spLocks noChangeArrowheads="1"/>
          </p:cNvSpPr>
          <p:nvPr/>
        </p:nvSpPr>
        <p:spPr bwMode="auto">
          <a:xfrm>
            <a:off x="5715000" y="5562600"/>
            <a:ext cx="304800" cy="304800"/>
          </a:xfrm>
          <a:prstGeom prst="ellipse">
            <a:avLst/>
          </a:prstGeom>
          <a:solidFill>
            <a:srgbClr val="008000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82" name="Line 18"/>
          <p:cNvSpPr>
            <a:spLocks noChangeShapeType="1"/>
          </p:cNvSpPr>
          <p:nvPr/>
        </p:nvSpPr>
        <p:spPr bwMode="auto">
          <a:xfrm flipH="1">
            <a:off x="2209800" y="2286000"/>
            <a:ext cx="4572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83" name="Line 19"/>
          <p:cNvSpPr>
            <a:spLocks noChangeShapeType="1"/>
          </p:cNvSpPr>
          <p:nvPr/>
        </p:nvSpPr>
        <p:spPr bwMode="auto">
          <a:xfrm>
            <a:off x="2819400" y="2286000"/>
            <a:ext cx="4572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84" name="Line 20"/>
          <p:cNvSpPr>
            <a:spLocks noChangeShapeType="1"/>
          </p:cNvSpPr>
          <p:nvPr/>
        </p:nvSpPr>
        <p:spPr bwMode="auto">
          <a:xfrm>
            <a:off x="2209800" y="3733800"/>
            <a:ext cx="6858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85" name="Line 21"/>
          <p:cNvSpPr>
            <a:spLocks noChangeShapeType="1"/>
          </p:cNvSpPr>
          <p:nvPr/>
        </p:nvSpPr>
        <p:spPr bwMode="auto">
          <a:xfrm flipH="1">
            <a:off x="4038600" y="3733800"/>
            <a:ext cx="3810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86" name="Line 22"/>
          <p:cNvSpPr>
            <a:spLocks noChangeShapeType="1"/>
          </p:cNvSpPr>
          <p:nvPr/>
        </p:nvSpPr>
        <p:spPr bwMode="auto">
          <a:xfrm flipH="1">
            <a:off x="3124200" y="4800600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87" name="Line 23"/>
          <p:cNvSpPr>
            <a:spLocks noChangeShapeType="1"/>
          </p:cNvSpPr>
          <p:nvPr/>
        </p:nvSpPr>
        <p:spPr bwMode="auto">
          <a:xfrm flipH="1">
            <a:off x="3429000" y="2286000"/>
            <a:ext cx="3048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88" name="Line 24"/>
          <p:cNvSpPr>
            <a:spLocks noChangeShapeType="1"/>
          </p:cNvSpPr>
          <p:nvPr/>
        </p:nvSpPr>
        <p:spPr bwMode="auto">
          <a:xfrm flipH="1">
            <a:off x="2895600" y="22098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89" name="Line 25"/>
          <p:cNvSpPr>
            <a:spLocks noChangeShapeType="1"/>
          </p:cNvSpPr>
          <p:nvPr/>
        </p:nvSpPr>
        <p:spPr bwMode="auto">
          <a:xfrm flipH="1">
            <a:off x="3048000" y="3657600"/>
            <a:ext cx="30480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90" name="Line 26"/>
          <p:cNvSpPr>
            <a:spLocks noChangeShapeType="1"/>
          </p:cNvSpPr>
          <p:nvPr/>
        </p:nvSpPr>
        <p:spPr bwMode="auto">
          <a:xfrm>
            <a:off x="4724400" y="2286000"/>
            <a:ext cx="6096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91" name="Line 27"/>
          <p:cNvSpPr>
            <a:spLocks noChangeShapeType="1"/>
          </p:cNvSpPr>
          <p:nvPr/>
        </p:nvSpPr>
        <p:spPr bwMode="auto">
          <a:xfrm>
            <a:off x="3810000" y="2286000"/>
            <a:ext cx="53340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92" name="Line 28"/>
          <p:cNvSpPr>
            <a:spLocks noChangeShapeType="1"/>
          </p:cNvSpPr>
          <p:nvPr/>
        </p:nvSpPr>
        <p:spPr bwMode="auto">
          <a:xfrm>
            <a:off x="3505200" y="3581400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93" name="Line 29"/>
          <p:cNvSpPr>
            <a:spLocks noChangeShapeType="1"/>
          </p:cNvSpPr>
          <p:nvPr/>
        </p:nvSpPr>
        <p:spPr bwMode="auto">
          <a:xfrm flipH="1">
            <a:off x="4419600" y="2286000"/>
            <a:ext cx="1524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94" name="Line 30"/>
          <p:cNvSpPr>
            <a:spLocks noChangeShapeType="1"/>
          </p:cNvSpPr>
          <p:nvPr/>
        </p:nvSpPr>
        <p:spPr bwMode="auto">
          <a:xfrm flipH="1" flipV="1">
            <a:off x="3886200" y="21336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95" name="Line 31"/>
          <p:cNvSpPr>
            <a:spLocks noChangeShapeType="1"/>
          </p:cNvSpPr>
          <p:nvPr/>
        </p:nvSpPr>
        <p:spPr bwMode="auto">
          <a:xfrm>
            <a:off x="4572000" y="35814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96" name="Line 32"/>
          <p:cNvSpPr>
            <a:spLocks noChangeShapeType="1"/>
          </p:cNvSpPr>
          <p:nvPr/>
        </p:nvSpPr>
        <p:spPr bwMode="auto">
          <a:xfrm flipH="1">
            <a:off x="5486400" y="2286000"/>
            <a:ext cx="3048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97" name="Line 33"/>
          <p:cNvSpPr>
            <a:spLocks noChangeShapeType="1"/>
          </p:cNvSpPr>
          <p:nvPr/>
        </p:nvSpPr>
        <p:spPr bwMode="auto">
          <a:xfrm flipH="1">
            <a:off x="5867400" y="2286000"/>
            <a:ext cx="0" cy="3276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98" name="Line 34"/>
          <p:cNvSpPr>
            <a:spLocks noChangeShapeType="1"/>
          </p:cNvSpPr>
          <p:nvPr/>
        </p:nvSpPr>
        <p:spPr bwMode="auto">
          <a:xfrm flipH="1">
            <a:off x="6477000" y="3581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899" name="Line 35"/>
          <p:cNvSpPr>
            <a:spLocks noChangeShapeType="1"/>
          </p:cNvSpPr>
          <p:nvPr/>
        </p:nvSpPr>
        <p:spPr bwMode="auto">
          <a:xfrm flipH="1">
            <a:off x="5562600" y="35814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900" name="Line 36"/>
          <p:cNvSpPr>
            <a:spLocks noChangeShapeType="1"/>
          </p:cNvSpPr>
          <p:nvPr/>
        </p:nvSpPr>
        <p:spPr bwMode="auto">
          <a:xfrm>
            <a:off x="5943600" y="2286000"/>
            <a:ext cx="3810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901" name="Oval 37"/>
          <p:cNvSpPr>
            <a:spLocks noChangeArrowheads="1"/>
          </p:cNvSpPr>
          <p:nvPr/>
        </p:nvSpPr>
        <p:spPr bwMode="auto">
          <a:xfrm>
            <a:off x="75438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902" name="Line 38"/>
          <p:cNvSpPr>
            <a:spLocks noChangeShapeType="1"/>
          </p:cNvSpPr>
          <p:nvPr/>
        </p:nvSpPr>
        <p:spPr bwMode="auto">
          <a:xfrm flipH="1">
            <a:off x="7162800" y="3581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903" name="Oval 39"/>
          <p:cNvSpPr>
            <a:spLocks noChangeArrowheads="1"/>
          </p:cNvSpPr>
          <p:nvPr/>
        </p:nvSpPr>
        <p:spPr bwMode="auto">
          <a:xfrm>
            <a:off x="82296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904" name="Line 40"/>
          <p:cNvSpPr>
            <a:spLocks noChangeShapeType="1"/>
          </p:cNvSpPr>
          <p:nvPr/>
        </p:nvSpPr>
        <p:spPr bwMode="auto">
          <a:xfrm flipH="1">
            <a:off x="7848600" y="3581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905" name="Oval 41"/>
          <p:cNvSpPr>
            <a:spLocks noChangeArrowheads="1"/>
          </p:cNvSpPr>
          <p:nvPr/>
        </p:nvSpPr>
        <p:spPr bwMode="auto">
          <a:xfrm>
            <a:off x="7620000" y="4572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906" name="Oval 42"/>
          <p:cNvSpPr>
            <a:spLocks noChangeArrowheads="1"/>
          </p:cNvSpPr>
          <p:nvPr/>
        </p:nvSpPr>
        <p:spPr bwMode="auto">
          <a:xfrm>
            <a:off x="8305800" y="4572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907" name="Line 43"/>
          <p:cNvSpPr>
            <a:spLocks noChangeShapeType="1"/>
          </p:cNvSpPr>
          <p:nvPr/>
        </p:nvSpPr>
        <p:spPr bwMode="auto">
          <a:xfrm flipH="1">
            <a:off x="7924800" y="4724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908" name="Oval 44"/>
          <p:cNvSpPr>
            <a:spLocks noChangeArrowheads="1"/>
          </p:cNvSpPr>
          <p:nvPr/>
        </p:nvSpPr>
        <p:spPr bwMode="auto">
          <a:xfrm>
            <a:off x="6324600" y="4572000"/>
            <a:ext cx="304800" cy="304800"/>
          </a:xfrm>
          <a:prstGeom prst="ellipse">
            <a:avLst/>
          </a:prstGeom>
          <a:solidFill>
            <a:srgbClr val="008000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909" name="Oval 45"/>
          <p:cNvSpPr>
            <a:spLocks noChangeArrowheads="1"/>
          </p:cNvSpPr>
          <p:nvPr/>
        </p:nvSpPr>
        <p:spPr bwMode="auto">
          <a:xfrm>
            <a:off x="7010400" y="4572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910" name="Line 46"/>
          <p:cNvSpPr>
            <a:spLocks noChangeShapeType="1"/>
          </p:cNvSpPr>
          <p:nvPr/>
        </p:nvSpPr>
        <p:spPr bwMode="auto">
          <a:xfrm flipH="1">
            <a:off x="6629400" y="4724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911" name="Line 47"/>
          <p:cNvSpPr>
            <a:spLocks noChangeShapeType="1"/>
          </p:cNvSpPr>
          <p:nvPr/>
        </p:nvSpPr>
        <p:spPr bwMode="auto">
          <a:xfrm flipH="1">
            <a:off x="7239000" y="4724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912" name="Line 48"/>
          <p:cNvSpPr>
            <a:spLocks noChangeShapeType="1"/>
          </p:cNvSpPr>
          <p:nvPr/>
        </p:nvSpPr>
        <p:spPr bwMode="auto">
          <a:xfrm flipH="1">
            <a:off x="6019800" y="4876800"/>
            <a:ext cx="3810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913" name="Line 49"/>
          <p:cNvSpPr>
            <a:spLocks noChangeShapeType="1"/>
          </p:cNvSpPr>
          <p:nvPr/>
        </p:nvSpPr>
        <p:spPr bwMode="auto">
          <a:xfrm>
            <a:off x="8382000" y="3733800"/>
            <a:ext cx="762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States Where Greedy Search </a:t>
            </a:r>
            <a:r>
              <a:rPr lang="en-US" sz="4000" u="sng"/>
              <a:t>Might</a:t>
            </a:r>
            <a:r>
              <a:rPr lang="en-US" sz="4000"/>
              <a:t> Succeed</a:t>
            </a:r>
          </a:p>
        </p:txBody>
      </p:sp>
      <p:sp>
        <p:nvSpPr>
          <p:cNvPr id="168963" name="Line 3"/>
          <p:cNvSpPr>
            <a:spLocks noChangeShapeType="1"/>
          </p:cNvSpPr>
          <p:nvPr/>
        </p:nvSpPr>
        <p:spPr bwMode="auto">
          <a:xfrm flipV="1">
            <a:off x="1295400" y="2057400"/>
            <a:ext cx="0" cy="3581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64" name="Text Box 4"/>
          <p:cNvSpPr txBox="1">
            <a:spLocks noChangeArrowheads="1"/>
          </p:cNvSpPr>
          <p:nvPr/>
        </p:nvSpPr>
        <p:spPr bwMode="auto">
          <a:xfrm rot="16200000">
            <a:off x="-333374" y="3611562"/>
            <a:ext cx="2438400" cy="396875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# unsat clauses</a:t>
            </a:r>
          </a:p>
        </p:txBody>
      </p:sp>
      <p:sp>
        <p:nvSpPr>
          <p:cNvPr id="168965" name="Oval 5"/>
          <p:cNvSpPr>
            <a:spLocks noChangeArrowheads="1"/>
          </p:cNvSpPr>
          <p:nvPr/>
        </p:nvSpPr>
        <p:spPr bwMode="auto">
          <a:xfrm>
            <a:off x="2590800" y="1981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66" name="Oval 6"/>
          <p:cNvSpPr>
            <a:spLocks noChangeArrowheads="1"/>
          </p:cNvSpPr>
          <p:nvPr/>
        </p:nvSpPr>
        <p:spPr bwMode="auto">
          <a:xfrm>
            <a:off x="3581400" y="1981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67" name="Oval 7"/>
          <p:cNvSpPr>
            <a:spLocks noChangeArrowheads="1"/>
          </p:cNvSpPr>
          <p:nvPr/>
        </p:nvSpPr>
        <p:spPr bwMode="auto">
          <a:xfrm>
            <a:off x="32004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68" name="Oval 8"/>
          <p:cNvSpPr>
            <a:spLocks noChangeArrowheads="1"/>
          </p:cNvSpPr>
          <p:nvPr/>
        </p:nvSpPr>
        <p:spPr bwMode="auto">
          <a:xfrm>
            <a:off x="5715000" y="1981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8000"/>
              </a:solidFill>
            </a:endParaRPr>
          </a:p>
        </p:txBody>
      </p:sp>
      <p:sp>
        <p:nvSpPr>
          <p:cNvPr id="168969" name="Oval 9"/>
          <p:cNvSpPr>
            <a:spLocks noChangeArrowheads="1"/>
          </p:cNvSpPr>
          <p:nvPr/>
        </p:nvSpPr>
        <p:spPr bwMode="auto">
          <a:xfrm>
            <a:off x="42672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70" name="Oval 10"/>
          <p:cNvSpPr>
            <a:spLocks noChangeArrowheads="1"/>
          </p:cNvSpPr>
          <p:nvPr/>
        </p:nvSpPr>
        <p:spPr bwMode="auto">
          <a:xfrm>
            <a:off x="3886200" y="4648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71" name="Oval 11"/>
          <p:cNvSpPr>
            <a:spLocks noChangeArrowheads="1"/>
          </p:cNvSpPr>
          <p:nvPr/>
        </p:nvSpPr>
        <p:spPr bwMode="auto">
          <a:xfrm>
            <a:off x="2819400" y="4648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72" name="Oval 12"/>
          <p:cNvSpPr>
            <a:spLocks noChangeArrowheads="1"/>
          </p:cNvSpPr>
          <p:nvPr/>
        </p:nvSpPr>
        <p:spPr bwMode="auto">
          <a:xfrm>
            <a:off x="20574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73" name="Oval 13"/>
          <p:cNvSpPr>
            <a:spLocks noChangeArrowheads="1"/>
          </p:cNvSpPr>
          <p:nvPr/>
        </p:nvSpPr>
        <p:spPr bwMode="auto">
          <a:xfrm>
            <a:off x="4419600" y="1981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74" name="Oval 14"/>
          <p:cNvSpPr>
            <a:spLocks noChangeArrowheads="1"/>
          </p:cNvSpPr>
          <p:nvPr/>
        </p:nvSpPr>
        <p:spPr bwMode="auto">
          <a:xfrm>
            <a:off x="61722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75" name="Oval 15"/>
          <p:cNvSpPr>
            <a:spLocks noChangeArrowheads="1"/>
          </p:cNvSpPr>
          <p:nvPr/>
        </p:nvSpPr>
        <p:spPr bwMode="auto">
          <a:xfrm>
            <a:off x="52578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76" name="Oval 16"/>
          <p:cNvSpPr>
            <a:spLocks noChangeArrowheads="1"/>
          </p:cNvSpPr>
          <p:nvPr/>
        </p:nvSpPr>
        <p:spPr bwMode="auto">
          <a:xfrm>
            <a:off x="68580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77" name="Oval 17"/>
          <p:cNvSpPr>
            <a:spLocks noChangeArrowheads="1"/>
          </p:cNvSpPr>
          <p:nvPr/>
        </p:nvSpPr>
        <p:spPr bwMode="auto">
          <a:xfrm>
            <a:off x="5715000" y="5562600"/>
            <a:ext cx="304800" cy="304800"/>
          </a:xfrm>
          <a:prstGeom prst="ellipse">
            <a:avLst/>
          </a:prstGeom>
          <a:solidFill>
            <a:srgbClr val="008000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78" name="Line 18"/>
          <p:cNvSpPr>
            <a:spLocks noChangeShapeType="1"/>
          </p:cNvSpPr>
          <p:nvPr/>
        </p:nvSpPr>
        <p:spPr bwMode="auto">
          <a:xfrm flipH="1">
            <a:off x="2209800" y="2286000"/>
            <a:ext cx="4572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79" name="Line 19"/>
          <p:cNvSpPr>
            <a:spLocks noChangeShapeType="1"/>
          </p:cNvSpPr>
          <p:nvPr/>
        </p:nvSpPr>
        <p:spPr bwMode="auto">
          <a:xfrm>
            <a:off x="2819400" y="2286000"/>
            <a:ext cx="4572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80" name="Line 20"/>
          <p:cNvSpPr>
            <a:spLocks noChangeShapeType="1"/>
          </p:cNvSpPr>
          <p:nvPr/>
        </p:nvSpPr>
        <p:spPr bwMode="auto">
          <a:xfrm>
            <a:off x="2209800" y="3733800"/>
            <a:ext cx="6858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81" name="Line 21"/>
          <p:cNvSpPr>
            <a:spLocks noChangeShapeType="1"/>
          </p:cNvSpPr>
          <p:nvPr/>
        </p:nvSpPr>
        <p:spPr bwMode="auto">
          <a:xfrm flipH="1">
            <a:off x="4038600" y="3733800"/>
            <a:ext cx="3810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82" name="Line 22"/>
          <p:cNvSpPr>
            <a:spLocks noChangeShapeType="1"/>
          </p:cNvSpPr>
          <p:nvPr/>
        </p:nvSpPr>
        <p:spPr bwMode="auto">
          <a:xfrm flipH="1">
            <a:off x="3124200" y="4800600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83" name="Line 23"/>
          <p:cNvSpPr>
            <a:spLocks noChangeShapeType="1"/>
          </p:cNvSpPr>
          <p:nvPr/>
        </p:nvSpPr>
        <p:spPr bwMode="auto">
          <a:xfrm flipH="1">
            <a:off x="3429000" y="2286000"/>
            <a:ext cx="3048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84" name="Line 24"/>
          <p:cNvSpPr>
            <a:spLocks noChangeShapeType="1"/>
          </p:cNvSpPr>
          <p:nvPr/>
        </p:nvSpPr>
        <p:spPr bwMode="auto">
          <a:xfrm flipH="1">
            <a:off x="2895600" y="22098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85" name="Line 25"/>
          <p:cNvSpPr>
            <a:spLocks noChangeShapeType="1"/>
          </p:cNvSpPr>
          <p:nvPr/>
        </p:nvSpPr>
        <p:spPr bwMode="auto">
          <a:xfrm flipH="1">
            <a:off x="3048000" y="3657600"/>
            <a:ext cx="30480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86" name="Line 26"/>
          <p:cNvSpPr>
            <a:spLocks noChangeShapeType="1"/>
          </p:cNvSpPr>
          <p:nvPr/>
        </p:nvSpPr>
        <p:spPr bwMode="auto">
          <a:xfrm>
            <a:off x="4724400" y="2286000"/>
            <a:ext cx="6096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87" name="Line 27"/>
          <p:cNvSpPr>
            <a:spLocks noChangeShapeType="1"/>
          </p:cNvSpPr>
          <p:nvPr/>
        </p:nvSpPr>
        <p:spPr bwMode="auto">
          <a:xfrm>
            <a:off x="3810000" y="2286000"/>
            <a:ext cx="53340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88" name="Line 28"/>
          <p:cNvSpPr>
            <a:spLocks noChangeShapeType="1"/>
          </p:cNvSpPr>
          <p:nvPr/>
        </p:nvSpPr>
        <p:spPr bwMode="auto">
          <a:xfrm>
            <a:off x="3505200" y="3581400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89" name="Line 29"/>
          <p:cNvSpPr>
            <a:spLocks noChangeShapeType="1"/>
          </p:cNvSpPr>
          <p:nvPr/>
        </p:nvSpPr>
        <p:spPr bwMode="auto">
          <a:xfrm flipH="1">
            <a:off x="4419600" y="2286000"/>
            <a:ext cx="1524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90" name="Line 30"/>
          <p:cNvSpPr>
            <a:spLocks noChangeShapeType="1"/>
          </p:cNvSpPr>
          <p:nvPr/>
        </p:nvSpPr>
        <p:spPr bwMode="auto">
          <a:xfrm flipH="1" flipV="1">
            <a:off x="3886200" y="21336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91" name="Line 31"/>
          <p:cNvSpPr>
            <a:spLocks noChangeShapeType="1"/>
          </p:cNvSpPr>
          <p:nvPr/>
        </p:nvSpPr>
        <p:spPr bwMode="auto">
          <a:xfrm>
            <a:off x="4572000" y="35814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92" name="Line 32"/>
          <p:cNvSpPr>
            <a:spLocks noChangeShapeType="1"/>
          </p:cNvSpPr>
          <p:nvPr/>
        </p:nvSpPr>
        <p:spPr bwMode="auto">
          <a:xfrm flipH="1">
            <a:off x="5486400" y="2286000"/>
            <a:ext cx="3048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93" name="Line 33"/>
          <p:cNvSpPr>
            <a:spLocks noChangeShapeType="1"/>
          </p:cNvSpPr>
          <p:nvPr/>
        </p:nvSpPr>
        <p:spPr bwMode="auto">
          <a:xfrm flipH="1">
            <a:off x="5867400" y="2286000"/>
            <a:ext cx="0" cy="3276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94" name="Line 34"/>
          <p:cNvSpPr>
            <a:spLocks noChangeShapeType="1"/>
          </p:cNvSpPr>
          <p:nvPr/>
        </p:nvSpPr>
        <p:spPr bwMode="auto">
          <a:xfrm flipH="1">
            <a:off x="6477000" y="3581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95" name="Line 35"/>
          <p:cNvSpPr>
            <a:spLocks noChangeShapeType="1"/>
          </p:cNvSpPr>
          <p:nvPr/>
        </p:nvSpPr>
        <p:spPr bwMode="auto">
          <a:xfrm flipH="1">
            <a:off x="5562600" y="35814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96" name="Line 36"/>
          <p:cNvSpPr>
            <a:spLocks noChangeShapeType="1"/>
          </p:cNvSpPr>
          <p:nvPr/>
        </p:nvSpPr>
        <p:spPr bwMode="auto">
          <a:xfrm>
            <a:off x="5943600" y="2286000"/>
            <a:ext cx="3810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97" name="Oval 37"/>
          <p:cNvSpPr>
            <a:spLocks noChangeArrowheads="1"/>
          </p:cNvSpPr>
          <p:nvPr/>
        </p:nvSpPr>
        <p:spPr bwMode="auto">
          <a:xfrm>
            <a:off x="75438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98" name="Line 38"/>
          <p:cNvSpPr>
            <a:spLocks noChangeShapeType="1"/>
          </p:cNvSpPr>
          <p:nvPr/>
        </p:nvSpPr>
        <p:spPr bwMode="auto">
          <a:xfrm flipH="1">
            <a:off x="7162800" y="3581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99" name="Oval 39"/>
          <p:cNvSpPr>
            <a:spLocks noChangeArrowheads="1"/>
          </p:cNvSpPr>
          <p:nvPr/>
        </p:nvSpPr>
        <p:spPr bwMode="auto">
          <a:xfrm>
            <a:off x="82296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000" name="Line 40"/>
          <p:cNvSpPr>
            <a:spLocks noChangeShapeType="1"/>
          </p:cNvSpPr>
          <p:nvPr/>
        </p:nvSpPr>
        <p:spPr bwMode="auto">
          <a:xfrm flipH="1">
            <a:off x="7848600" y="3581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001" name="Oval 41"/>
          <p:cNvSpPr>
            <a:spLocks noChangeArrowheads="1"/>
          </p:cNvSpPr>
          <p:nvPr/>
        </p:nvSpPr>
        <p:spPr bwMode="auto">
          <a:xfrm>
            <a:off x="7620000" y="4572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002" name="Oval 42"/>
          <p:cNvSpPr>
            <a:spLocks noChangeArrowheads="1"/>
          </p:cNvSpPr>
          <p:nvPr/>
        </p:nvSpPr>
        <p:spPr bwMode="auto">
          <a:xfrm>
            <a:off x="8305800" y="4572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003" name="Line 43"/>
          <p:cNvSpPr>
            <a:spLocks noChangeShapeType="1"/>
          </p:cNvSpPr>
          <p:nvPr/>
        </p:nvSpPr>
        <p:spPr bwMode="auto">
          <a:xfrm flipH="1">
            <a:off x="7924800" y="4724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004" name="Oval 44"/>
          <p:cNvSpPr>
            <a:spLocks noChangeArrowheads="1"/>
          </p:cNvSpPr>
          <p:nvPr/>
        </p:nvSpPr>
        <p:spPr bwMode="auto">
          <a:xfrm>
            <a:off x="6324600" y="4572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005" name="Oval 45"/>
          <p:cNvSpPr>
            <a:spLocks noChangeArrowheads="1"/>
          </p:cNvSpPr>
          <p:nvPr/>
        </p:nvSpPr>
        <p:spPr bwMode="auto">
          <a:xfrm>
            <a:off x="7010400" y="4572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006" name="Line 46"/>
          <p:cNvSpPr>
            <a:spLocks noChangeShapeType="1"/>
          </p:cNvSpPr>
          <p:nvPr/>
        </p:nvSpPr>
        <p:spPr bwMode="auto">
          <a:xfrm flipH="1">
            <a:off x="6629400" y="4724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007" name="Line 47"/>
          <p:cNvSpPr>
            <a:spLocks noChangeShapeType="1"/>
          </p:cNvSpPr>
          <p:nvPr/>
        </p:nvSpPr>
        <p:spPr bwMode="auto">
          <a:xfrm flipH="1">
            <a:off x="7239000" y="4724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008" name="Line 48"/>
          <p:cNvSpPr>
            <a:spLocks noChangeShapeType="1"/>
          </p:cNvSpPr>
          <p:nvPr/>
        </p:nvSpPr>
        <p:spPr bwMode="auto">
          <a:xfrm flipH="1">
            <a:off x="6019800" y="4876800"/>
            <a:ext cx="3810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009" name="Line 49"/>
          <p:cNvSpPr>
            <a:spLocks noChangeShapeType="1"/>
          </p:cNvSpPr>
          <p:nvPr/>
        </p:nvSpPr>
        <p:spPr bwMode="auto">
          <a:xfrm>
            <a:off x="8382000" y="3733800"/>
            <a:ext cx="762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States Where Greedy Search </a:t>
            </a:r>
            <a:r>
              <a:rPr lang="en-US" sz="4000" u="sng"/>
              <a:t>Might</a:t>
            </a:r>
            <a:r>
              <a:rPr lang="en-US" sz="4000"/>
              <a:t> Succeed</a:t>
            </a:r>
          </a:p>
        </p:txBody>
      </p:sp>
      <p:sp>
        <p:nvSpPr>
          <p:cNvPr id="166915" name="Line 3"/>
          <p:cNvSpPr>
            <a:spLocks noChangeShapeType="1"/>
          </p:cNvSpPr>
          <p:nvPr/>
        </p:nvSpPr>
        <p:spPr bwMode="auto">
          <a:xfrm flipV="1">
            <a:off x="1295400" y="2057400"/>
            <a:ext cx="0" cy="3581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16" name="Text Box 4"/>
          <p:cNvSpPr txBox="1">
            <a:spLocks noChangeArrowheads="1"/>
          </p:cNvSpPr>
          <p:nvPr/>
        </p:nvSpPr>
        <p:spPr bwMode="auto">
          <a:xfrm rot="16200000">
            <a:off x="-333374" y="3611562"/>
            <a:ext cx="2438400" cy="396875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# unsat clauses</a:t>
            </a:r>
          </a:p>
        </p:txBody>
      </p:sp>
      <p:sp>
        <p:nvSpPr>
          <p:cNvPr id="166917" name="Oval 5"/>
          <p:cNvSpPr>
            <a:spLocks noChangeArrowheads="1"/>
          </p:cNvSpPr>
          <p:nvPr/>
        </p:nvSpPr>
        <p:spPr bwMode="auto">
          <a:xfrm>
            <a:off x="2590800" y="1981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18" name="Oval 6"/>
          <p:cNvSpPr>
            <a:spLocks noChangeArrowheads="1"/>
          </p:cNvSpPr>
          <p:nvPr/>
        </p:nvSpPr>
        <p:spPr bwMode="auto">
          <a:xfrm>
            <a:off x="3581400" y="1981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19" name="Oval 7"/>
          <p:cNvSpPr>
            <a:spLocks noChangeArrowheads="1"/>
          </p:cNvSpPr>
          <p:nvPr/>
        </p:nvSpPr>
        <p:spPr bwMode="auto">
          <a:xfrm>
            <a:off x="32004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20" name="Oval 8"/>
          <p:cNvSpPr>
            <a:spLocks noChangeArrowheads="1"/>
          </p:cNvSpPr>
          <p:nvPr/>
        </p:nvSpPr>
        <p:spPr bwMode="auto">
          <a:xfrm>
            <a:off x="5715000" y="1981200"/>
            <a:ext cx="304800" cy="304800"/>
          </a:xfrm>
          <a:prstGeom prst="ellipse">
            <a:avLst/>
          </a:prstGeom>
          <a:solidFill>
            <a:srgbClr val="008000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21" name="Oval 9"/>
          <p:cNvSpPr>
            <a:spLocks noChangeArrowheads="1"/>
          </p:cNvSpPr>
          <p:nvPr/>
        </p:nvSpPr>
        <p:spPr bwMode="auto">
          <a:xfrm>
            <a:off x="42672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22" name="Oval 10"/>
          <p:cNvSpPr>
            <a:spLocks noChangeArrowheads="1"/>
          </p:cNvSpPr>
          <p:nvPr/>
        </p:nvSpPr>
        <p:spPr bwMode="auto">
          <a:xfrm>
            <a:off x="3886200" y="4648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23" name="Oval 11"/>
          <p:cNvSpPr>
            <a:spLocks noChangeArrowheads="1"/>
          </p:cNvSpPr>
          <p:nvPr/>
        </p:nvSpPr>
        <p:spPr bwMode="auto">
          <a:xfrm>
            <a:off x="2819400" y="4648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24" name="Oval 12"/>
          <p:cNvSpPr>
            <a:spLocks noChangeArrowheads="1"/>
          </p:cNvSpPr>
          <p:nvPr/>
        </p:nvSpPr>
        <p:spPr bwMode="auto">
          <a:xfrm>
            <a:off x="20574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25" name="Oval 13"/>
          <p:cNvSpPr>
            <a:spLocks noChangeArrowheads="1"/>
          </p:cNvSpPr>
          <p:nvPr/>
        </p:nvSpPr>
        <p:spPr bwMode="auto">
          <a:xfrm>
            <a:off x="4419600" y="1981200"/>
            <a:ext cx="304800" cy="304800"/>
          </a:xfrm>
          <a:prstGeom prst="ellipse">
            <a:avLst/>
          </a:prstGeom>
          <a:solidFill>
            <a:srgbClr val="008000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26" name="Oval 14"/>
          <p:cNvSpPr>
            <a:spLocks noChangeArrowheads="1"/>
          </p:cNvSpPr>
          <p:nvPr/>
        </p:nvSpPr>
        <p:spPr bwMode="auto">
          <a:xfrm>
            <a:off x="6172200" y="3429000"/>
            <a:ext cx="304800" cy="304800"/>
          </a:xfrm>
          <a:prstGeom prst="ellipse">
            <a:avLst/>
          </a:prstGeom>
          <a:solidFill>
            <a:srgbClr val="008000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27" name="Oval 15"/>
          <p:cNvSpPr>
            <a:spLocks noChangeArrowheads="1"/>
          </p:cNvSpPr>
          <p:nvPr/>
        </p:nvSpPr>
        <p:spPr bwMode="auto">
          <a:xfrm>
            <a:off x="5257800" y="3429000"/>
            <a:ext cx="304800" cy="304800"/>
          </a:xfrm>
          <a:prstGeom prst="ellipse">
            <a:avLst/>
          </a:prstGeom>
          <a:solidFill>
            <a:srgbClr val="008000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28" name="Oval 16"/>
          <p:cNvSpPr>
            <a:spLocks noChangeArrowheads="1"/>
          </p:cNvSpPr>
          <p:nvPr/>
        </p:nvSpPr>
        <p:spPr bwMode="auto">
          <a:xfrm>
            <a:off x="6858000" y="3429000"/>
            <a:ext cx="304800" cy="304800"/>
          </a:xfrm>
          <a:prstGeom prst="ellipse">
            <a:avLst/>
          </a:prstGeom>
          <a:solidFill>
            <a:srgbClr val="008000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29" name="Oval 17"/>
          <p:cNvSpPr>
            <a:spLocks noChangeArrowheads="1"/>
          </p:cNvSpPr>
          <p:nvPr/>
        </p:nvSpPr>
        <p:spPr bwMode="auto">
          <a:xfrm>
            <a:off x="5715000" y="5562600"/>
            <a:ext cx="304800" cy="304800"/>
          </a:xfrm>
          <a:prstGeom prst="ellipse">
            <a:avLst/>
          </a:prstGeom>
          <a:solidFill>
            <a:srgbClr val="008000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30" name="Line 18"/>
          <p:cNvSpPr>
            <a:spLocks noChangeShapeType="1"/>
          </p:cNvSpPr>
          <p:nvPr/>
        </p:nvSpPr>
        <p:spPr bwMode="auto">
          <a:xfrm flipH="1">
            <a:off x="2209800" y="2286000"/>
            <a:ext cx="4572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31" name="Line 19"/>
          <p:cNvSpPr>
            <a:spLocks noChangeShapeType="1"/>
          </p:cNvSpPr>
          <p:nvPr/>
        </p:nvSpPr>
        <p:spPr bwMode="auto">
          <a:xfrm>
            <a:off x="2819400" y="2286000"/>
            <a:ext cx="4572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32" name="Line 20"/>
          <p:cNvSpPr>
            <a:spLocks noChangeShapeType="1"/>
          </p:cNvSpPr>
          <p:nvPr/>
        </p:nvSpPr>
        <p:spPr bwMode="auto">
          <a:xfrm>
            <a:off x="2209800" y="3733800"/>
            <a:ext cx="6858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33" name="Line 21"/>
          <p:cNvSpPr>
            <a:spLocks noChangeShapeType="1"/>
          </p:cNvSpPr>
          <p:nvPr/>
        </p:nvSpPr>
        <p:spPr bwMode="auto">
          <a:xfrm flipH="1">
            <a:off x="4038600" y="3733800"/>
            <a:ext cx="3810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34" name="Line 22"/>
          <p:cNvSpPr>
            <a:spLocks noChangeShapeType="1"/>
          </p:cNvSpPr>
          <p:nvPr/>
        </p:nvSpPr>
        <p:spPr bwMode="auto">
          <a:xfrm flipH="1">
            <a:off x="3124200" y="4800600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35" name="Line 23"/>
          <p:cNvSpPr>
            <a:spLocks noChangeShapeType="1"/>
          </p:cNvSpPr>
          <p:nvPr/>
        </p:nvSpPr>
        <p:spPr bwMode="auto">
          <a:xfrm flipH="1">
            <a:off x="3429000" y="2286000"/>
            <a:ext cx="3048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36" name="Line 24"/>
          <p:cNvSpPr>
            <a:spLocks noChangeShapeType="1"/>
          </p:cNvSpPr>
          <p:nvPr/>
        </p:nvSpPr>
        <p:spPr bwMode="auto">
          <a:xfrm flipH="1">
            <a:off x="2895600" y="22098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37" name="Line 25"/>
          <p:cNvSpPr>
            <a:spLocks noChangeShapeType="1"/>
          </p:cNvSpPr>
          <p:nvPr/>
        </p:nvSpPr>
        <p:spPr bwMode="auto">
          <a:xfrm flipH="1">
            <a:off x="3048000" y="3657600"/>
            <a:ext cx="30480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38" name="Line 26"/>
          <p:cNvSpPr>
            <a:spLocks noChangeShapeType="1"/>
          </p:cNvSpPr>
          <p:nvPr/>
        </p:nvSpPr>
        <p:spPr bwMode="auto">
          <a:xfrm>
            <a:off x="4724400" y="2286000"/>
            <a:ext cx="6096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39" name="Line 27"/>
          <p:cNvSpPr>
            <a:spLocks noChangeShapeType="1"/>
          </p:cNvSpPr>
          <p:nvPr/>
        </p:nvSpPr>
        <p:spPr bwMode="auto">
          <a:xfrm>
            <a:off x="3810000" y="2286000"/>
            <a:ext cx="53340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40" name="Line 28"/>
          <p:cNvSpPr>
            <a:spLocks noChangeShapeType="1"/>
          </p:cNvSpPr>
          <p:nvPr/>
        </p:nvSpPr>
        <p:spPr bwMode="auto">
          <a:xfrm>
            <a:off x="3505200" y="3581400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41" name="Line 29"/>
          <p:cNvSpPr>
            <a:spLocks noChangeShapeType="1"/>
          </p:cNvSpPr>
          <p:nvPr/>
        </p:nvSpPr>
        <p:spPr bwMode="auto">
          <a:xfrm flipH="1">
            <a:off x="4419600" y="2286000"/>
            <a:ext cx="1524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42" name="Line 30"/>
          <p:cNvSpPr>
            <a:spLocks noChangeShapeType="1"/>
          </p:cNvSpPr>
          <p:nvPr/>
        </p:nvSpPr>
        <p:spPr bwMode="auto">
          <a:xfrm flipH="1" flipV="1">
            <a:off x="3886200" y="21336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43" name="Line 31"/>
          <p:cNvSpPr>
            <a:spLocks noChangeShapeType="1"/>
          </p:cNvSpPr>
          <p:nvPr/>
        </p:nvSpPr>
        <p:spPr bwMode="auto">
          <a:xfrm>
            <a:off x="4572000" y="35814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44" name="Line 32"/>
          <p:cNvSpPr>
            <a:spLocks noChangeShapeType="1"/>
          </p:cNvSpPr>
          <p:nvPr/>
        </p:nvSpPr>
        <p:spPr bwMode="auto">
          <a:xfrm flipH="1">
            <a:off x="5486400" y="2286000"/>
            <a:ext cx="3048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45" name="Line 33"/>
          <p:cNvSpPr>
            <a:spLocks noChangeShapeType="1"/>
          </p:cNvSpPr>
          <p:nvPr/>
        </p:nvSpPr>
        <p:spPr bwMode="auto">
          <a:xfrm flipH="1">
            <a:off x="5867400" y="2286000"/>
            <a:ext cx="0" cy="3276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46" name="Line 34"/>
          <p:cNvSpPr>
            <a:spLocks noChangeShapeType="1"/>
          </p:cNvSpPr>
          <p:nvPr/>
        </p:nvSpPr>
        <p:spPr bwMode="auto">
          <a:xfrm flipH="1">
            <a:off x="6477000" y="3581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47" name="Line 35"/>
          <p:cNvSpPr>
            <a:spLocks noChangeShapeType="1"/>
          </p:cNvSpPr>
          <p:nvPr/>
        </p:nvSpPr>
        <p:spPr bwMode="auto">
          <a:xfrm flipH="1">
            <a:off x="5562600" y="35814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48" name="Line 36"/>
          <p:cNvSpPr>
            <a:spLocks noChangeShapeType="1"/>
          </p:cNvSpPr>
          <p:nvPr/>
        </p:nvSpPr>
        <p:spPr bwMode="auto">
          <a:xfrm>
            <a:off x="5943600" y="2286000"/>
            <a:ext cx="3810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49" name="Oval 37"/>
          <p:cNvSpPr>
            <a:spLocks noChangeArrowheads="1"/>
          </p:cNvSpPr>
          <p:nvPr/>
        </p:nvSpPr>
        <p:spPr bwMode="auto">
          <a:xfrm>
            <a:off x="7543800" y="3429000"/>
            <a:ext cx="304800" cy="304800"/>
          </a:xfrm>
          <a:prstGeom prst="ellipse">
            <a:avLst/>
          </a:prstGeom>
          <a:solidFill>
            <a:srgbClr val="008000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50" name="Line 38"/>
          <p:cNvSpPr>
            <a:spLocks noChangeShapeType="1"/>
          </p:cNvSpPr>
          <p:nvPr/>
        </p:nvSpPr>
        <p:spPr bwMode="auto">
          <a:xfrm flipH="1">
            <a:off x="7162800" y="3581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51" name="Oval 39"/>
          <p:cNvSpPr>
            <a:spLocks noChangeArrowheads="1"/>
          </p:cNvSpPr>
          <p:nvPr/>
        </p:nvSpPr>
        <p:spPr bwMode="auto">
          <a:xfrm>
            <a:off x="8229600" y="3429000"/>
            <a:ext cx="304800" cy="304800"/>
          </a:xfrm>
          <a:prstGeom prst="ellipse">
            <a:avLst/>
          </a:prstGeom>
          <a:solidFill>
            <a:srgbClr val="008000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52" name="Line 40"/>
          <p:cNvSpPr>
            <a:spLocks noChangeShapeType="1"/>
          </p:cNvSpPr>
          <p:nvPr/>
        </p:nvSpPr>
        <p:spPr bwMode="auto">
          <a:xfrm flipH="1">
            <a:off x="7848600" y="3581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53" name="Oval 41"/>
          <p:cNvSpPr>
            <a:spLocks noChangeArrowheads="1"/>
          </p:cNvSpPr>
          <p:nvPr/>
        </p:nvSpPr>
        <p:spPr bwMode="auto">
          <a:xfrm>
            <a:off x="7620000" y="4572000"/>
            <a:ext cx="304800" cy="304800"/>
          </a:xfrm>
          <a:prstGeom prst="ellipse">
            <a:avLst/>
          </a:prstGeom>
          <a:solidFill>
            <a:srgbClr val="008000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54" name="Oval 42"/>
          <p:cNvSpPr>
            <a:spLocks noChangeArrowheads="1"/>
          </p:cNvSpPr>
          <p:nvPr/>
        </p:nvSpPr>
        <p:spPr bwMode="auto">
          <a:xfrm>
            <a:off x="8305800" y="4572000"/>
            <a:ext cx="304800" cy="304800"/>
          </a:xfrm>
          <a:prstGeom prst="ellipse">
            <a:avLst/>
          </a:prstGeom>
          <a:solidFill>
            <a:srgbClr val="008000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55" name="Line 43"/>
          <p:cNvSpPr>
            <a:spLocks noChangeShapeType="1"/>
          </p:cNvSpPr>
          <p:nvPr/>
        </p:nvSpPr>
        <p:spPr bwMode="auto">
          <a:xfrm flipH="1">
            <a:off x="7924800" y="4724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56" name="Oval 44"/>
          <p:cNvSpPr>
            <a:spLocks noChangeArrowheads="1"/>
          </p:cNvSpPr>
          <p:nvPr/>
        </p:nvSpPr>
        <p:spPr bwMode="auto">
          <a:xfrm>
            <a:off x="6324600" y="4572000"/>
            <a:ext cx="304800" cy="304800"/>
          </a:xfrm>
          <a:prstGeom prst="ellipse">
            <a:avLst/>
          </a:prstGeom>
          <a:solidFill>
            <a:srgbClr val="008000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57" name="Oval 45"/>
          <p:cNvSpPr>
            <a:spLocks noChangeArrowheads="1"/>
          </p:cNvSpPr>
          <p:nvPr/>
        </p:nvSpPr>
        <p:spPr bwMode="auto">
          <a:xfrm>
            <a:off x="7010400" y="4572000"/>
            <a:ext cx="304800" cy="304800"/>
          </a:xfrm>
          <a:prstGeom prst="ellipse">
            <a:avLst/>
          </a:prstGeom>
          <a:solidFill>
            <a:srgbClr val="008000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58" name="Line 46"/>
          <p:cNvSpPr>
            <a:spLocks noChangeShapeType="1"/>
          </p:cNvSpPr>
          <p:nvPr/>
        </p:nvSpPr>
        <p:spPr bwMode="auto">
          <a:xfrm flipH="1">
            <a:off x="6629400" y="4724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59" name="Line 47"/>
          <p:cNvSpPr>
            <a:spLocks noChangeShapeType="1"/>
          </p:cNvSpPr>
          <p:nvPr/>
        </p:nvSpPr>
        <p:spPr bwMode="auto">
          <a:xfrm flipH="1">
            <a:off x="7239000" y="4724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60" name="Line 48"/>
          <p:cNvSpPr>
            <a:spLocks noChangeShapeType="1"/>
          </p:cNvSpPr>
          <p:nvPr/>
        </p:nvSpPr>
        <p:spPr bwMode="auto">
          <a:xfrm flipH="1">
            <a:off x="6019800" y="4876800"/>
            <a:ext cx="3810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961" name="Line 49"/>
          <p:cNvSpPr>
            <a:spLocks noChangeShapeType="1"/>
          </p:cNvSpPr>
          <p:nvPr/>
        </p:nvSpPr>
        <p:spPr bwMode="auto">
          <a:xfrm>
            <a:off x="8382000" y="3733800"/>
            <a:ext cx="762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 Search Landscape</a:t>
            </a:r>
          </a:p>
        </p:txBody>
      </p:sp>
      <p:sp>
        <p:nvSpPr>
          <p:cNvPr id="158723" name="Line 3"/>
          <p:cNvSpPr>
            <a:spLocks noChangeShapeType="1"/>
          </p:cNvSpPr>
          <p:nvPr/>
        </p:nvSpPr>
        <p:spPr bwMode="auto">
          <a:xfrm flipV="1">
            <a:off x="1295400" y="2057400"/>
            <a:ext cx="0" cy="3581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24" name="Text Box 4"/>
          <p:cNvSpPr txBox="1">
            <a:spLocks noChangeArrowheads="1"/>
          </p:cNvSpPr>
          <p:nvPr/>
        </p:nvSpPr>
        <p:spPr bwMode="auto">
          <a:xfrm rot="16200000">
            <a:off x="-333374" y="3611562"/>
            <a:ext cx="2438400" cy="396875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# unsat clauses</a:t>
            </a:r>
          </a:p>
        </p:txBody>
      </p:sp>
      <p:sp>
        <p:nvSpPr>
          <p:cNvPr id="158725" name="Oval 5"/>
          <p:cNvSpPr>
            <a:spLocks noChangeArrowheads="1"/>
          </p:cNvSpPr>
          <p:nvPr/>
        </p:nvSpPr>
        <p:spPr bwMode="auto">
          <a:xfrm>
            <a:off x="2590800" y="1981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26" name="Oval 6"/>
          <p:cNvSpPr>
            <a:spLocks noChangeArrowheads="1"/>
          </p:cNvSpPr>
          <p:nvPr/>
        </p:nvSpPr>
        <p:spPr bwMode="auto">
          <a:xfrm>
            <a:off x="3581400" y="1981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27" name="Oval 7"/>
          <p:cNvSpPr>
            <a:spLocks noChangeArrowheads="1"/>
          </p:cNvSpPr>
          <p:nvPr/>
        </p:nvSpPr>
        <p:spPr bwMode="auto">
          <a:xfrm>
            <a:off x="32004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28" name="Oval 8"/>
          <p:cNvSpPr>
            <a:spLocks noChangeArrowheads="1"/>
          </p:cNvSpPr>
          <p:nvPr/>
        </p:nvSpPr>
        <p:spPr bwMode="auto">
          <a:xfrm>
            <a:off x="5715000" y="1981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29" name="Oval 9"/>
          <p:cNvSpPr>
            <a:spLocks noChangeArrowheads="1"/>
          </p:cNvSpPr>
          <p:nvPr/>
        </p:nvSpPr>
        <p:spPr bwMode="auto">
          <a:xfrm>
            <a:off x="42672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30" name="Oval 10"/>
          <p:cNvSpPr>
            <a:spLocks noChangeArrowheads="1"/>
          </p:cNvSpPr>
          <p:nvPr/>
        </p:nvSpPr>
        <p:spPr bwMode="auto">
          <a:xfrm>
            <a:off x="3886200" y="4648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31" name="Oval 11"/>
          <p:cNvSpPr>
            <a:spLocks noChangeArrowheads="1"/>
          </p:cNvSpPr>
          <p:nvPr/>
        </p:nvSpPr>
        <p:spPr bwMode="auto">
          <a:xfrm>
            <a:off x="2819400" y="4648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32" name="Oval 12"/>
          <p:cNvSpPr>
            <a:spLocks noChangeArrowheads="1"/>
          </p:cNvSpPr>
          <p:nvPr/>
        </p:nvSpPr>
        <p:spPr bwMode="auto">
          <a:xfrm>
            <a:off x="20574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33" name="Oval 13"/>
          <p:cNvSpPr>
            <a:spLocks noChangeArrowheads="1"/>
          </p:cNvSpPr>
          <p:nvPr/>
        </p:nvSpPr>
        <p:spPr bwMode="auto">
          <a:xfrm>
            <a:off x="4419600" y="19812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34" name="Oval 14"/>
          <p:cNvSpPr>
            <a:spLocks noChangeArrowheads="1"/>
          </p:cNvSpPr>
          <p:nvPr/>
        </p:nvSpPr>
        <p:spPr bwMode="auto">
          <a:xfrm>
            <a:off x="61722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35" name="Oval 15"/>
          <p:cNvSpPr>
            <a:spLocks noChangeArrowheads="1"/>
          </p:cNvSpPr>
          <p:nvPr/>
        </p:nvSpPr>
        <p:spPr bwMode="auto">
          <a:xfrm>
            <a:off x="52578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36" name="Oval 16"/>
          <p:cNvSpPr>
            <a:spLocks noChangeArrowheads="1"/>
          </p:cNvSpPr>
          <p:nvPr/>
        </p:nvSpPr>
        <p:spPr bwMode="auto">
          <a:xfrm>
            <a:off x="68580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37" name="Oval 17"/>
          <p:cNvSpPr>
            <a:spLocks noChangeArrowheads="1"/>
          </p:cNvSpPr>
          <p:nvPr/>
        </p:nvSpPr>
        <p:spPr bwMode="auto">
          <a:xfrm>
            <a:off x="5715000" y="5562600"/>
            <a:ext cx="304800" cy="304800"/>
          </a:xfrm>
          <a:prstGeom prst="ellipse">
            <a:avLst/>
          </a:prstGeom>
          <a:solidFill>
            <a:srgbClr val="008000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38" name="Line 18"/>
          <p:cNvSpPr>
            <a:spLocks noChangeShapeType="1"/>
          </p:cNvSpPr>
          <p:nvPr/>
        </p:nvSpPr>
        <p:spPr bwMode="auto">
          <a:xfrm flipH="1">
            <a:off x="2209800" y="2286000"/>
            <a:ext cx="4572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39" name="Line 19"/>
          <p:cNvSpPr>
            <a:spLocks noChangeShapeType="1"/>
          </p:cNvSpPr>
          <p:nvPr/>
        </p:nvSpPr>
        <p:spPr bwMode="auto">
          <a:xfrm>
            <a:off x="2819400" y="2286000"/>
            <a:ext cx="4572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40" name="Line 20"/>
          <p:cNvSpPr>
            <a:spLocks noChangeShapeType="1"/>
          </p:cNvSpPr>
          <p:nvPr/>
        </p:nvSpPr>
        <p:spPr bwMode="auto">
          <a:xfrm>
            <a:off x="2209800" y="3733800"/>
            <a:ext cx="6858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41" name="Line 21"/>
          <p:cNvSpPr>
            <a:spLocks noChangeShapeType="1"/>
          </p:cNvSpPr>
          <p:nvPr/>
        </p:nvSpPr>
        <p:spPr bwMode="auto">
          <a:xfrm flipH="1">
            <a:off x="4038600" y="3733800"/>
            <a:ext cx="3810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42" name="Line 22"/>
          <p:cNvSpPr>
            <a:spLocks noChangeShapeType="1"/>
          </p:cNvSpPr>
          <p:nvPr/>
        </p:nvSpPr>
        <p:spPr bwMode="auto">
          <a:xfrm flipH="1">
            <a:off x="3124200" y="4800600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43" name="Line 23"/>
          <p:cNvSpPr>
            <a:spLocks noChangeShapeType="1"/>
          </p:cNvSpPr>
          <p:nvPr/>
        </p:nvSpPr>
        <p:spPr bwMode="auto">
          <a:xfrm flipH="1">
            <a:off x="3429000" y="2286000"/>
            <a:ext cx="3048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44" name="Line 24"/>
          <p:cNvSpPr>
            <a:spLocks noChangeShapeType="1"/>
          </p:cNvSpPr>
          <p:nvPr/>
        </p:nvSpPr>
        <p:spPr bwMode="auto">
          <a:xfrm flipH="1">
            <a:off x="2895600" y="22098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45" name="Line 25"/>
          <p:cNvSpPr>
            <a:spLocks noChangeShapeType="1"/>
          </p:cNvSpPr>
          <p:nvPr/>
        </p:nvSpPr>
        <p:spPr bwMode="auto">
          <a:xfrm flipH="1">
            <a:off x="3048000" y="3657600"/>
            <a:ext cx="30480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46" name="Line 26"/>
          <p:cNvSpPr>
            <a:spLocks noChangeShapeType="1"/>
          </p:cNvSpPr>
          <p:nvPr/>
        </p:nvSpPr>
        <p:spPr bwMode="auto">
          <a:xfrm>
            <a:off x="4724400" y="2286000"/>
            <a:ext cx="6096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47" name="Line 27"/>
          <p:cNvSpPr>
            <a:spLocks noChangeShapeType="1"/>
          </p:cNvSpPr>
          <p:nvPr/>
        </p:nvSpPr>
        <p:spPr bwMode="auto">
          <a:xfrm>
            <a:off x="3810000" y="2286000"/>
            <a:ext cx="53340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48" name="Line 28"/>
          <p:cNvSpPr>
            <a:spLocks noChangeShapeType="1"/>
          </p:cNvSpPr>
          <p:nvPr/>
        </p:nvSpPr>
        <p:spPr bwMode="auto">
          <a:xfrm>
            <a:off x="3505200" y="3581400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49" name="Line 29"/>
          <p:cNvSpPr>
            <a:spLocks noChangeShapeType="1"/>
          </p:cNvSpPr>
          <p:nvPr/>
        </p:nvSpPr>
        <p:spPr bwMode="auto">
          <a:xfrm flipH="1">
            <a:off x="4419600" y="2286000"/>
            <a:ext cx="1524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50" name="Line 30"/>
          <p:cNvSpPr>
            <a:spLocks noChangeShapeType="1"/>
          </p:cNvSpPr>
          <p:nvPr/>
        </p:nvSpPr>
        <p:spPr bwMode="auto">
          <a:xfrm flipH="1" flipV="1">
            <a:off x="3886200" y="21336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51" name="Line 31"/>
          <p:cNvSpPr>
            <a:spLocks noChangeShapeType="1"/>
          </p:cNvSpPr>
          <p:nvPr/>
        </p:nvSpPr>
        <p:spPr bwMode="auto">
          <a:xfrm>
            <a:off x="4572000" y="35814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52" name="Line 32"/>
          <p:cNvSpPr>
            <a:spLocks noChangeShapeType="1"/>
          </p:cNvSpPr>
          <p:nvPr/>
        </p:nvSpPr>
        <p:spPr bwMode="auto">
          <a:xfrm flipH="1">
            <a:off x="5486400" y="2286000"/>
            <a:ext cx="3048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53" name="Line 33"/>
          <p:cNvSpPr>
            <a:spLocks noChangeShapeType="1"/>
          </p:cNvSpPr>
          <p:nvPr/>
        </p:nvSpPr>
        <p:spPr bwMode="auto">
          <a:xfrm flipH="1">
            <a:off x="5867400" y="2286000"/>
            <a:ext cx="0" cy="3276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54" name="Line 34"/>
          <p:cNvSpPr>
            <a:spLocks noChangeShapeType="1"/>
          </p:cNvSpPr>
          <p:nvPr/>
        </p:nvSpPr>
        <p:spPr bwMode="auto">
          <a:xfrm flipH="1">
            <a:off x="6477000" y="3581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55" name="Line 35"/>
          <p:cNvSpPr>
            <a:spLocks noChangeShapeType="1"/>
          </p:cNvSpPr>
          <p:nvPr/>
        </p:nvSpPr>
        <p:spPr bwMode="auto">
          <a:xfrm flipH="1">
            <a:off x="5562600" y="35814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56" name="Line 36"/>
          <p:cNvSpPr>
            <a:spLocks noChangeShapeType="1"/>
          </p:cNvSpPr>
          <p:nvPr/>
        </p:nvSpPr>
        <p:spPr bwMode="auto">
          <a:xfrm>
            <a:off x="5943600" y="2286000"/>
            <a:ext cx="3810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57" name="Oval 37"/>
          <p:cNvSpPr>
            <a:spLocks noChangeArrowheads="1"/>
          </p:cNvSpPr>
          <p:nvPr/>
        </p:nvSpPr>
        <p:spPr bwMode="auto">
          <a:xfrm>
            <a:off x="75438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58" name="Line 38"/>
          <p:cNvSpPr>
            <a:spLocks noChangeShapeType="1"/>
          </p:cNvSpPr>
          <p:nvPr/>
        </p:nvSpPr>
        <p:spPr bwMode="auto">
          <a:xfrm flipH="1">
            <a:off x="7162800" y="3581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59" name="Oval 39"/>
          <p:cNvSpPr>
            <a:spLocks noChangeArrowheads="1"/>
          </p:cNvSpPr>
          <p:nvPr/>
        </p:nvSpPr>
        <p:spPr bwMode="auto">
          <a:xfrm>
            <a:off x="8229600" y="3429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60" name="Line 40"/>
          <p:cNvSpPr>
            <a:spLocks noChangeShapeType="1"/>
          </p:cNvSpPr>
          <p:nvPr/>
        </p:nvSpPr>
        <p:spPr bwMode="auto">
          <a:xfrm flipH="1">
            <a:off x="7848600" y="3581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61" name="Oval 41"/>
          <p:cNvSpPr>
            <a:spLocks noChangeArrowheads="1"/>
          </p:cNvSpPr>
          <p:nvPr/>
        </p:nvSpPr>
        <p:spPr bwMode="auto">
          <a:xfrm>
            <a:off x="7620000" y="4572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62" name="Oval 42"/>
          <p:cNvSpPr>
            <a:spLocks noChangeArrowheads="1"/>
          </p:cNvSpPr>
          <p:nvPr/>
        </p:nvSpPr>
        <p:spPr bwMode="auto">
          <a:xfrm>
            <a:off x="8305800" y="4572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63" name="Line 43"/>
          <p:cNvSpPr>
            <a:spLocks noChangeShapeType="1"/>
          </p:cNvSpPr>
          <p:nvPr/>
        </p:nvSpPr>
        <p:spPr bwMode="auto">
          <a:xfrm flipH="1">
            <a:off x="7924800" y="4724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64" name="Oval 44"/>
          <p:cNvSpPr>
            <a:spLocks noChangeArrowheads="1"/>
          </p:cNvSpPr>
          <p:nvPr/>
        </p:nvSpPr>
        <p:spPr bwMode="auto">
          <a:xfrm>
            <a:off x="6324600" y="4572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65" name="Oval 45"/>
          <p:cNvSpPr>
            <a:spLocks noChangeArrowheads="1"/>
          </p:cNvSpPr>
          <p:nvPr/>
        </p:nvSpPr>
        <p:spPr bwMode="auto">
          <a:xfrm>
            <a:off x="7010400" y="4572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66" name="Line 46"/>
          <p:cNvSpPr>
            <a:spLocks noChangeShapeType="1"/>
          </p:cNvSpPr>
          <p:nvPr/>
        </p:nvSpPr>
        <p:spPr bwMode="auto">
          <a:xfrm flipH="1">
            <a:off x="6629400" y="4724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67" name="Line 47"/>
          <p:cNvSpPr>
            <a:spLocks noChangeShapeType="1"/>
          </p:cNvSpPr>
          <p:nvPr/>
        </p:nvSpPr>
        <p:spPr bwMode="auto">
          <a:xfrm flipH="1">
            <a:off x="7239000" y="4724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68" name="Line 48"/>
          <p:cNvSpPr>
            <a:spLocks noChangeShapeType="1"/>
          </p:cNvSpPr>
          <p:nvPr/>
        </p:nvSpPr>
        <p:spPr bwMode="auto">
          <a:xfrm flipH="1">
            <a:off x="6019800" y="4876800"/>
            <a:ext cx="3810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69" name="Line 49"/>
          <p:cNvSpPr>
            <a:spLocks noChangeShapeType="1"/>
          </p:cNvSpPr>
          <p:nvPr/>
        </p:nvSpPr>
        <p:spPr bwMode="auto">
          <a:xfrm>
            <a:off x="8382000" y="3733800"/>
            <a:ext cx="762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2286000" y="4343400"/>
            <a:ext cx="2362200" cy="1362075"/>
            <a:chOff x="1440" y="2736"/>
            <a:chExt cx="1488" cy="858"/>
          </a:xfrm>
        </p:grpSpPr>
        <p:sp>
          <p:nvSpPr>
            <p:cNvPr id="158771" name="AutoShape 51"/>
            <p:cNvSpPr>
              <a:spLocks noChangeArrowheads="1"/>
            </p:cNvSpPr>
            <p:nvPr/>
          </p:nvSpPr>
          <p:spPr bwMode="auto">
            <a:xfrm>
              <a:off x="1440" y="2736"/>
              <a:ext cx="1488" cy="576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chemeClr val="accent2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772" name="Text Box 52"/>
            <p:cNvSpPr txBox="1">
              <a:spLocks noChangeArrowheads="1"/>
            </p:cNvSpPr>
            <p:nvPr/>
          </p:nvSpPr>
          <p:spPr bwMode="auto">
            <a:xfrm>
              <a:off x="1578" y="3344"/>
              <a:ext cx="1192" cy="250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</a:rPr>
                <a:t>Local Minimum</a:t>
              </a:r>
            </a:p>
          </p:txBody>
        </p:sp>
      </p:grpSp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4876800" y="2717800"/>
            <a:ext cx="3200400" cy="1244600"/>
            <a:chOff x="3072" y="1712"/>
            <a:chExt cx="2016" cy="784"/>
          </a:xfrm>
        </p:grpSpPr>
        <p:sp>
          <p:nvSpPr>
            <p:cNvPr id="158774" name="AutoShape 54"/>
            <p:cNvSpPr>
              <a:spLocks noChangeArrowheads="1"/>
            </p:cNvSpPr>
            <p:nvPr/>
          </p:nvSpPr>
          <p:spPr bwMode="auto">
            <a:xfrm>
              <a:off x="3072" y="1968"/>
              <a:ext cx="2016" cy="528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chemeClr val="folHlink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58775" name="Text Box 55"/>
            <p:cNvSpPr txBox="1">
              <a:spLocks noChangeArrowheads="1"/>
            </p:cNvSpPr>
            <p:nvPr/>
          </p:nvSpPr>
          <p:spPr bwMode="auto">
            <a:xfrm>
              <a:off x="4149" y="1712"/>
              <a:ext cx="659" cy="250"/>
            </a:xfrm>
            <a:prstGeom prst="rect">
              <a:avLst/>
            </a:prstGeom>
            <a:noFill/>
            <a:ln w="254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folHlink"/>
                  </a:solidFill>
                </a:rPr>
                <a:t>Plateau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Variations of Greedy Search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Where to start?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RANDOM STATE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PRETTY GOOD STATE</a:t>
            </a:r>
          </a:p>
          <a:p>
            <a:pPr>
              <a:lnSpc>
                <a:spcPct val="90000"/>
              </a:lnSpc>
            </a:pPr>
            <a:r>
              <a:rPr lang="en-US" sz="2800"/>
              <a:t>What to do when a local minimum is reached?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STOP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KEEP GOING</a:t>
            </a:r>
          </a:p>
          <a:p>
            <a:pPr>
              <a:lnSpc>
                <a:spcPct val="90000"/>
              </a:lnSpc>
            </a:pPr>
            <a:r>
              <a:rPr lang="en-US" sz="2800"/>
              <a:t>Which neighbor to move to?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(Any) BEST neighbor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(Any) BETTER neighbor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chemeClr val="tx2"/>
                </a:solidFill>
              </a:rPr>
              <a:t>How to make greedy search more robust?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Restarts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>
                <a:solidFill>
                  <a:schemeClr val="tx2"/>
                </a:solidFill>
                <a:sym typeface="Symbol" charset="2"/>
              </a:rPr>
              <a:t>for</a:t>
            </a:r>
            <a:r>
              <a:rPr lang="en-US" sz="2400">
                <a:sym typeface="Symbol" charset="2"/>
              </a:rPr>
              <a:t> run = 1 </a:t>
            </a:r>
            <a:r>
              <a:rPr lang="en-US" sz="2400">
                <a:solidFill>
                  <a:schemeClr val="tx2"/>
                </a:solidFill>
                <a:sym typeface="Symbol" charset="2"/>
              </a:rPr>
              <a:t>to</a:t>
            </a:r>
            <a:r>
              <a:rPr lang="en-US" sz="2400">
                <a:sym typeface="Symbol" charset="2"/>
              </a:rPr>
              <a:t> </a:t>
            </a:r>
            <a:r>
              <a:rPr lang="en-US" sz="2400">
                <a:solidFill>
                  <a:schemeClr val="accent2"/>
                </a:solidFill>
                <a:sym typeface="Symbol" charset="2"/>
              </a:rPr>
              <a:t>max_runs</a:t>
            </a:r>
            <a:r>
              <a:rPr lang="en-US" sz="2400">
                <a:sym typeface="Symbol" charset="2"/>
              </a:rPr>
              <a:t> </a:t>
            </a:r>
            <a:r>
              <a:rPr lang="en-US" sz="2400">
                <a:solidFill>
                  <a:schemeClr val="tx2"/>
                </a:solidFill>
                <a:sym typeface="Symbol" charset="2"/>
              </a:rPr>
              <a:t>do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>
                <a:sym typeface="Symbol" charset="2"/>
              </a:rPr>
              <a:t>	state = choose_start_state();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>
                <a:sym typeface="Symbol" charset="2"/>
              </a:rPr>
              <a:t>	flip = 0;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>
                <a:solidFill>
                  <a:schemeClr val="tx2"/>
                </a:solidFill>
                <a:sym typeface="Symbol" charset="2"/>
              </a:rPr>
              <a:t>	while</a:t>
            </a:r>
            <a:r>
              <a:rPr lang="en-US" sz="2400">
                <a:sym typeface="Symbol" charset="2"/>
              </a:rPr>
              <a:t> ! GoalTest(state) &amp;&amp; flip++ &lt; </a:t>
            </a:r>
            <a:r>
              <a:rPr lang="en-US" sz="2400">
                <a:solidFill>
                  <a:schemeClr val="accent2"/>
                </a:solidFill>
                <a:sym typeface="Symbol" charset="2"/>
              </a:rPr>
              <a:t>max_flips</a:t>
            </a:r>
            <a:r>
              <a:rPr lang="en-US" sz="2400">
                <a:sym typeface="Symbol" charset="2"/>
              </a:rPr>
              <a:t> </a:t>
            </a:r>
            <a:r>
              <a:rPr lang="en-US" sz="2400">
                <a:solidFill>
                  <a:schemeClr val="tx2"/>
                </a:solidFill>
                <a:sym typeface="Symbol" charset="2"/>
              </a:rPr>
              <a:t>do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800">
                <a:sym typeface="Symbol" charset="2"/>
              </a:rPr>
              <a:t>		</a:t>
            </a:r>
            <a:r>
              <a:rPr lang="en-US" sz="2400">
                <a:sym typeface="Symbol" charset="2"/>
              </a:rPr>
              <a:t>state := arg min { h(s) | s in Neighbors(state) }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>
                <a:solidFill>
                  <a:schemeClr val="tx2"/>
                </a:solidFill>
                <a:sym typeface="Symbol" charset="2"/>
              </a:rPr>
              <a:t>	end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>
                <a:solidFill>
                  <a:schemeClr val="tx2"/>
                </a:solidFill>
                <a:sym typeface="Symbol" charset="2"/>
              </a:rPr>
              <a:t>	if </a:t>
            </a:r>
            <a:r>
              <a:rPr lang="en-US" sz="2400">
                <a:sym typeface="Symbol" charset="2"/>
              </a:rPr>
              <a:t>GoalTest(state)</a:t>
            </a:r>
            <a:r>
              <a:rPr lang="en-US" sz="2400">
                <a:solidFill>
                  <a:schemeClr val="tx2"/>
                </a:solidFill>
                <a:sym typeface="Symbol" charset="2"/>
              </a:rPr>
              <a:t> return </a:t>
            </a:r>
            <a:r>
              <a:rPr lang="en-US" sz="2400">
                <a:sym typeface="Symbol" charset="2"/>
              </a:rPr>
              <a:t>state;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>
                <a:solidFill>
                  <a:schemeClr val="tx2"/>
                </a:solidFill>
                <a:sym typeface="Symbol" charset="2"/>
              </a:rPr>
              <a:t>end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>
                <a:solidFill>
                  <a:schemeClr val="tx2"/>
                </a:solidFill>
                <a:sym typeface="Symbol" charset="2"/>
              </a:rPr>
              <a:t>return </a:t>
            </a:r>
            <a:r>
              <a:rPr lang="en-US" sz="2400">
                <a:sym typeface="Symbol" charset="2"/>
              </a:rPr>
              <a:t>FAIL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endParaRPr lang="en-US" sz="2400">
              <a:sym typeface="Symbol" charset="2"/>
            </a:endParaRP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Uphill Moves: Random Noise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05800" cy="50292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>
                <a:sym typeface="Symbol" charset="2"/>
              </a:rPr>
              <a:t>	state = choose_start_state();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>
                <a:solidFill>
                  <a:schemeClr val="tx2"/>
                </a:solidFill>
                <a:sym typeface="Symbol" charset="2"/>
              </a:rPr>
              <a:t>	while</a:t>
            </a:r>
            <a:r>
              <a:rPr lang="en-US" sz="2400">
                <a:sym typeface="Symbol" charset="2"/>
              </a:rPr>
              <a:t> ! GoalTest(state) </a:t>
            </a:r>
            <a:r>
              <a:rPr lang="en-US" sz="2400">
                <a:solidFill>
                  <a:schemeClr val="tx2"/>
                </a:solidFill>
                <a:sym typeface="Symbol" charset="2"/>
              </a:rPr>
              <a:t>do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>
                <a:solidFill>
                  <a:schemeClr val="tx2"/>
                </a:solidFill>
                <a:sym typeface="Symbol" charset="2"/>
              </a:rPr>
              <a:t>		with </a:t>
            </a:r>
            <a:r>
              <a:rPr lang="en-US" sz="2400">
                <a:sym typeface="Symbol" charset="2"/>
              </a:rPr>
              <a:t>probability </a:t>
            </a:r>
            <a:r>
              <a:rPr lang="en-US" sz="2400">
                <a:solidFill>
                  <a:schemeClr val="accent2"/>
                </a:solidFill>
                <a:sym typeface="Symbol" charset="2"/>
              </a:rPr>
              <a:t>noise</a:t>
            </a:r>
            <a:r>
              <a:rPr lang="en-US" sz="2400">
                <a:sym typeface="Symbol" charset="2"/>
              </a:rPr>
              <a:t> </a:t>
            </a:r>
            <a:r>
              <a:rPr lang="en-US" sz="2400">
                <a:solidFill>
                  <a:schemeClr val="tx2"/>
                </a:solidFill>
                <a:sym typeface="Symbol" charset="2"/>
              </a:rPr>
              <a:t>do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>
                <a:sym typeface="Symbol" charset="2"/>
              </a:rPr>
              <a:t>			state = </a:t>
            </a:r>
            <a:r>
              <a:rPr lang="en-US" sz="2400">
                <a:solidFill>
                  <a:schemeClr val="tx2"/>
                </a:solidFill>
                <a:sym typeface="Symbol" charset="2"/>
              </a:rPr>
              <a:t>random member</a:t>
            </a:r>
            <a:r>
              <a:rPr lang="en-US" sz="2400">
                <a:sym typeface="Symbol" charset="2"/>
              </a:rPr>
              <a:t> Neighbors(state)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>
                <a:sym typeface="Symbol" charset="2"/>
              </a:rPr>
              <a:t>		</a:t>
            </a:r>
            <a:r>
              <a:rPr lang="en-US" sz="2400">
                <a:solidFill>
                  <a:schemeClr val="tx2"/>
                </a:solidFill>
                <a:sym typeface="Symbol" charset="2"/>
              </a:rPr>
              <a:t>else</a:t>
            </a:r>
            <a:r>
              <a:rPr lang="en-US" sz="2400">
                <a:sym typeface="Symbol" charset="2"/>
              </a:rPr>
              <a:t> </a:t>
            </a:r>
            <a:endParaRPr lang="en-US" sz="2400">
              <a:solidFill>
                <a:schemeClr val="tx2"/>
              </a:solidFill>
              <a:sym typeface="Symbol" charset="2"/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800">
                <a:sym typeface="Symbol" charset="2"/>
              </a:rPr>
              <a:t>			</a:t>
            </a:r>
            <a:r>
              <a:rPr lang="en-US" sz="2400">
                <a:sym typeface="Symbol" charset="2"/>
              </a:rPr>
              <a:t>state := arg min { h(s) | s in Neighbors(state) }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>
                <a:solidFill>
                  <a:schemeClr val="tx2"/>
                </a:solidFill>
                <a:sym typeface="Symbol" charset="2"/>
              </a:rPr>
              <a:t>		end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>
                <a:solidFill>
                  <a:schemeClr val="tx2"/>
                </a:solidFill>
                <a:sym typeface="Symbol" charset="2"/>
              </a:rPr>
              <a:t>	end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>
                <a:solidFill>
                  <a:schemeClr val="tx2"/>
                </a:solidFill>
                <a:sym typeface="Symbol" charset="2"/>
              </a:rPr>
              <a:t>	return </a:t>
            </a:r>
            <a:r>
              <a:rPr lang="en-US" sz="2400">
                <a:sym typeface="Symbol" charset="2"/>
              </a:rPr>
              <a:t>state;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endParaRPr lang="en-US" sz="2400">
              <a:sym typeface="Symbol" charset="2"/>
            </a:endParaRP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Uphill Moves: Simulated Annealing (Constant Temperature)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05800" cy="50292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state = start;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while</a:t>
            </a:r>
            <a:r>
              <a:rPr lang="en-US" sz="2400" dirty="0">
                <a:sym typeface="Symbol" charset="2"/>
              </a:rPr>
              <a:t> ! </a:t>
            </a:r>
            <a:r>
              <a:rPr lang="en-US" sz="2400" dirty="0" err="1">
                <a:sym typeface="Symbol" charset="2"/>
              </a:rPr>
              <a:t>GoalTest(state</a:t>
            </a:r>
            <a:r>
              <a:rPr lang="en-US" sz="2400" dirty="0">
                <a:sym typeface="Symbol" charset="2"/>
              </a:rPr>
              <a:t>) 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do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	next = 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random member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Neighbors(state</a:t>
            </a:r>
            <a:r>
              <a:rPr lang="en-US" sz="2400" dirty="0">
                <a:sym typeface="Symbol" charset="2"/>
              </a:rPr>
              <a:t>);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	</a:t>
            </a:r>
            <a:r>
              <a:rPr lang="en-US" sz="2400" dirty="0" err="1">
                <a:sym typeface="Symbol" charset="2"/>
              </a:rPr>
              <a:t>deltaE</a:t>
            </a:r>
            <a:r>
              <a:rPr lang="en-US" sz="2400" dirty="0">
                <a:sym typeface="Symbol" charset="2"/>
              </a:rPr>
              <a:t> =</a:t>
            </a:r>
            <a:r>
              <a:rPr lang="en-US" sz="2400" dirty="0" smtClean="0">
                <a:sym typeface="Symbol" charset="2"/>
              </a:rPr>
              <a:t> </a:t>
            </a:r>
            <a:r>
              <a:rPr lang="en-US" sz="2400" dirty="0" err="1" smtClean="0">
                <a:sym typeface="Symbol" charset="2"/>
              </a:rPr>
              <a:t>h</a:t>
            </a:r>
            <a:r>
              <a:rPr lang="en-US" sz="2400" dirty="0" err="1">
                <a:sym typeface="Symbol" charset="2"/>
              </a:rPr>
              <a:t>(next</a:t>
            </a:r>
            <a:r>
              <a:rPr lang="en-US" sz="2400" dirty="0" smtClean="0">
                <a:sym typeface="Symbol" charset="2"/>
              </a:rPr>
              <a:t>) – </a:t>
            </a:r>
            <a:r>
              <a:rPr lang="en-US" sz="2400" dirty="0" err="1" smtClean="0">
                <a:sym typeface="Symbol" charset="2"/>
              </a:rPr>
              <a:t>h(state</a:t>
            </a:r>
            <a:r>
              <a:rPr lang="en-US" sz="2400" dirty="0" smtClean="0">
                <a:sym typeface="Symbol" charset="2"/>
              </a:rPr>
              <a:t>);</a:t>
            </a:r>
            <a:endParaRPr lang="en-US" sz="2400" dirty="0">
              <a:sym typeface="Symbol" charset="2"/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	if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deltaE</a:t>
            </a:r>
            <a:r>
              <a:rPr lang="en-US" sz="2400" dirty="0" smtClean="0">
                <a:sym typeface="Symbol" charset="2"/>
              </a:rPr>
              <a:t> &lt; </a:t>
            </a:r>
            <a:r>
              <a:rPr lang="en-US" sz="2400" dirty="0">
                <a:sym typeface="Symbol" charset="2"/>
              </a:rPr>
              <a:t>0 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then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		state := next;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	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else</a:t>
            </a:r>
            <a:r>
              <a:rPr lang="en-US" sz="2400" dirty="0">
                <a:sym typeface="Symbol" charset="2"/>
              </a:rPr>
              <a:t> 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		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with</a:t>
            </a:r>
            <a:r>
              <a:rPr lang="en-US" sz="2400" dirty="0">
                <a:sym typeface="Symbol" charset="2"/>
              </a:rPr>
              <a:t> probability </a:t>
            </a:r>
            <a:r>
              <a:rPr lang="en-US" sz="2400" dirty="0" err="1" smtClean="0">
                <a:sym typeface="Symbol" charset="2"/>
              </a:rPr>
              <a:t>e</a:t>
            </a:r>
            <a:r>
              <a:rPr lang="en-US" sz="2400" baseline="30000" dirty="0" err="1" smtClean="0">
                <a:sym typeface="Symbol" charset="2"/>
              </a:rPr>
              <a:t>-deltaE</a:t>
            </a:r>
            <a:r>
              <a:rPr lang="en-US" sz="2400" baseline="30000" dirty="0" err="1">
                <a:sym typeface="Symbol" charset="2"/>
              </a:rPr>
              <a:t>/</a:t>
            </a:r>
            <a:r>
              <a:rPr lang="en-US" sz="2400" baseline="30000" dirty="0" err="1">
                <a:solidFill>
                  <a:schemeClr val="accent2"/>
                </a:solidFill>
                <a:sym typeface="Symbol" charset="2"/>
              </a:rPr>
              <a:t>temperature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do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			state := next;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		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end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	</a:t>
            </a:r>
            <a:r>
              <a:rPr lang="en-US" sz="2400" dirty="0" err="1">
                <a:solidFill>
                  <a:schemeClr val="tx2"/>
                </a:solidFill>
                <a:sym typeface="Symbol" charset="2"/>
              </a:rPr>
              <a:t>endif</a:t>
            </a:r>
            <a:endParaRPr lang="en-US" sz="2400" dirty="0">
              <a:solidFill>
                <a:schemeClr val="tx2"/>
              </a:solidFill>
              <a:sym typeface="Symbol" charset="2"/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end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return </a:t>
            </a:r>
            <a:r>
              <a:rPr lang="en-US" sz="2400" dirty="0">
                <a:sym typeface="Symbol" charset="2"/>
              </a:rPr>
              <a:t>state;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4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2819400"/>
            <a:ext cx="8229600" cy="1143000"/>
          </a:xfrm>
        </p:spPr>
        <p:txBody>
          <a:bodyPr/>
          <a:lstStyle/>
          <a:p>
            <a:r>
              <a:rPr lang="en-US" sz="4000"/>
              <a:t>Efficient Backtrack Search</a:t>
            </a:r>
            <a:br>
              <a:rPr lang="en-US" sz="4000"/>
            </a:br>
            <a:r>
              <a:rPr lang="en-US" sz="4000"/>
              <a:t> for Satisfiability Testing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541" name="Picture 5" descr="annealing-glas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685800"/>
            <a:ext cx="7315200" cy="518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05800" cy="715962"/>
          </a:xfrm>
        </p:spPr>
        <p:txBody>
          <a:bodyPr/>
          <a:lstStyle/>
          <a:p>
            <a:r>
              <a:rPr lang="en-US" sz="4000"/>
              <a:t>Uphill Moves: Simulated Annealing (Geometric Cooling Schedule)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295400"/>
            <a:ext cx="6858000" cy="54102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temperature := </a:t>
            </a:r>
            <a:r>
              <a:rPr lang="en-US" sz="2400" dirty="0" err="1">
                <a:solidFill>
                  <a:schemeClr val="accent2"/>
                </a:solidFill>
                <a:sym typeface="Symbol" charset="2"/>
              </a:rPr>
              <a:t>start_temperature</a:t>
            </a:r>
            <a:r>
              <a:rPr lang="en-US" sz="2400" dirty="0">
                <a:solidFill>
                  <a:schemeClr val="accent2"/>
                </a:solidFill>
                <a:sym typeface="Symbol" charset="2"/>
              </a:rPr>
              <a:t>;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state = </a:t>
            </a:r>
            <a:r>
              <a:rPr lang="en-US" sz="2400" dirty="0" err="1">
                <a:sym typeface="Symbol" charset="2"/>
              </a:rPr>
              <a:t>choose_start_state</a:t>
            </a:r>
            <a:r>
              <a:rPr lang="en-US" sz="2400" dirty="0">
                <a:sym typeface="Symbol" charset="2"/>
              </a:rPr>
              <a:t>();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while</a:t>
            </a:r>
            <a:r>
              <a:rPr lang="en-US" sz="2400" dirty="0">
                <a:sym typeface="Symbol" charset="2"/>
              </a:rPr>
              <a:t> ! </a:t>
            </a:r>
            <a:r>
              <a:rPr lang="en-US" sz="2400" dirty="0" err="1">
                <a:sym typeface="Symbol" charset="2"/>
              </a:rPr>
              <a:t>GoalTest(state</a:t>
            </a:r>
            <a:r>
              <a:rPr lang="en-US" sz="2400" dirty="0">
                <a:sym typeface="Symbol" charset="2"/>
              </a:rPr>
              <a:t>) 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do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	next = 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random member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Neighbors(state</a:t>
            </a:r>
            <a:r>
              <a:rPr lang="en-US" sz="2400" dirty="0">
                <a:sym typeface="Symbol" charset="2"/>
              </a:rPr>
              <a:t>);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	</a:t>
            </a:r>
            <a:r>
              <a:rPr lang="en-US" sz="2400" dirty="0" err="1">
                <a:sym typeface="Symbol" charset="2"/>
              </a:rPr>
              <a:t>deltaE</a:t>
            </a:r>
            <a:r>
              <a:rPr lang="en-US" sz="2400" dirty="0">
                <a:sym typeface="Symbol" charset="2"/>
              </a:rPr>
              <a:t> =</a:t>
            </a:r>
            <a:r>
              <a:rPr lang="en-US" sz="2400" dirty="0" smtClean="0">
                <a:sym typeface="Symbol" charset="2"/>
              </a:rPr>
              <a:t> </a:t>
            </a:r>
            <a:r>
              <a:rPr lang="en-US" sz="2400" dirty="0" err="1" smtClean="0">
                <a:sym typeface="Symbol" charset="2"/>
              </a:rPr>
              <a:t>h</a:t>
            </a:r>
            <a:r>
              <a:rPr lang="en-US" sz="2400" dirty="0" err="1">
                <a:sym typeface="Symbol" charset="2"/>
              </a:rPr>
              <a:t>(next</a:t>
            </a:r>
            <a:r>
              <a:rPr lang="en-US" sz="2400" dirty="0" smtClean="0">
                <a:sym typeface="Symbol" charset="2"/>
              </a:rPr>
              <a:t>) – </a:t>
            </a:r>
            <a:r>
              <a:rPr lang="en-US" sz="2400" dirty="0" err="1" smtClean="0">
                <a:sym typeface="Symbol" charset="2"/>
              </a:rPr>
              <a:t>h(state</a:t>
            </a:r>
            <a:r>
              <a:rPr lang="en-US" sz="2400" dirty="0" smtClean="0">
                <a:sym typeface="Symbol" charset="2"/>
              </a:rPr>
              <a:t>);</a:t>
            </a:r>
            <a:endParaRPr lang="en-US" sz="2400" dirty="0">
              <a:sym typeface="Symbol" charset="2"/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	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if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deltaE</a:t>
            </a:r>
            <a:r>
              <a:rPr lang="en-US" sz="2400" dirty="0" smtClean="0">
                <a:sym typeface="Symbol" charset="2"/>
              </a:rPr>
              <a:t> &lt; </a:t>
            </a:r>
            <a:r>
              <a:rPr lang="en-US" sz="2400" dirty="0">
                <a:sym typeface="Symbol" charset="2"/>
              </a:rPr>
              <a:t>0 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then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		state := next;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	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else</a:t>
            </a:r>
            <a:r>
              <a:rPr lang="en-US" sz="2400" dirty="0">
                <a:sym typeface="Symbol" charset="2"/>
              </a:rPr>
              <a:t> 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		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with</a:t>
            </a:r>
            <a:r>
              <a:rPr lang="en-US" sz="2400" dirty="0">
                <a:sym typeface="Symbol" charset="2"/>
              </a:rPr>
              <a:t> probability </a:t>
            </a:r>
            <a:r>
              <a:rPr lang="en-US" sz="2400" dirty="0" err="1">
                <a:sym typeface="Symbol" charset="2"/>
              </a:rPr>
              <a:t>e</a:t>
            </a:r>
            <a:r>
              <a:rPr lang="en-US" sz="2400" baseline="30000" dirty="0" err="1">
                <a:sym typeface="Symbol" charset="2"/>
              </a:rPr>
              <a:t>-deltaE/temperature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do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			state := next;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		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end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	temperature := </a:t>
            </a:r>
            <a:r>
              <a:rPr lang="en-US" sz="2400" dirty="0" err="1">
                <a:solidFill>
                  <a:schemeClr val="accent2"/>
                </a:solidFill>
                <a:sym typeface="Symbol" charset="2"/>
              </a:rPr>
              <a:t>cooling_rate</a:t>
            </a:r>
            <a:r>
              <a:rPr lang="en-US" sz="2400" dirty="0">
                <a:sym typeface="Symbol" charset="2"/>
              </a:rPr>
              <a:t> * temperature;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end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return </a:t>
            </a:r>
            <a:r>
              <a:rPr lang="en-US" sz="2400" dirty="0">
                <a:sym typeface="Symbol" charset="2"/>
              </a:rPr>
              <a:t>state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Simulated Annealing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257800"/>
          </a:xfrm>
        </p:spPr>
        <p:txBody>
          <a:bodyPr/>
          <a:lstStyle/>
          <a:p>
            <a:pPr>
              <a:buFontTx/>
              <a:buNone/>
            </a:pPr>
            <a:endParaRPr lang="en-US" sz="2800"/>
          </a:p>
          <a:p>
            <a:r>
              <a:rPr lang="en-US" sz="2800"/>
              <a:t>For </a:t>
            </a:r>
            <a:r>
              <a:rPr lang="en-US" sz="2800" i="1"/>
              <a:t>any</a:t>
            </a:r>
            <a:r>
              <a:rPr lang="en-US" sz="2800"/>
              <a:t> finite problem with a fully-connected state space, will provably converge to optimum as length of schedule increases:</a:t>
            </a:r>
          </a:p>
          <a:p>
            <a:endParaRPr lang="en-US" sz="2800"/>
          </a:p>
          <a:p>
            <a:endParaRPr lang="en-US" sz="2800"/>
          </a:p>
          <a:p>
            <a:r>
              <a:rPr lang="en-US" sz="2800"/>
              <a:t>But: fomal bound requires exponential search time</a:t>
            </a:r>
          </a:p>
          <a:p>
            <a:r>
              <a:rPr lang="en-US" sz="2800"/>
              <a:t>In many practical applications, can solve problems with a faster, non-guaranteed schedule</a:t>
            </a:r>
          </a:p>
        </p:txBody>
      </p:sp>
      <p:graphicFrame>
        <p:nvGraphicFramePr>
          <p:cNvPr id="187396" name="Object 4"/>
          <p:cNvGraphicFramePr>
            <a:graphicFrameLocks noChangeAspect="1"/>
          </p:cNvGraphicFramePr>
          <p:nvPr/>
        </p:nvGraphicFramePr>
        <p:xfrm>
          <a:off x="1625600" y="3314700"/>
          <a:ext cx="5588000" cy="974725"/>
        </p:xfrm>
        <a:graphic>
          <a:graphicData uri="http://schemas.openxmlformats.org/presentationml/2006/ole">
            <p:oleObj spid="_x0000_s256002" name="Equation" r:id="rId4" imgW="1676160" imgH="2919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Coming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Today:</a:t>
            </a:r>
          </a:p>
          <a:p>
            <a:pPr lvl="1"/>
            <a:r>
              <a:rPr lang="en-US" dirty="0" smtClean="0"/>
              <a:t>Local search for SAT, continued: </a:t>
            </a:r>
            <a:r>
              <a:rPr lang="en-US" dirty="0" err="1" smtClean="0"/>
              <a:t>Walksat</a:t>
            </a:r>
            <a:endParaRPr lang="en-US" dirty="0" smtClean="0"/>
          </a:p>
          <a:p>
            <a:pPr lvl="1"/>
            <a:r>
              <a:rPr lang="en-US" dirty="0" smtClean="0"/>
              <a:t>Planning as Satisfiability</a:t>
            </a:r>
          </a:p>
          <a:p>
            <a:pPr lvl="1"/>
            <a:r>
              <a:rPr lang="en-US" dirty="0" smtClean="0"/>
              <a:t>Implementing DPLL efficiently</a:t>
            </a:r>
          </a:p>
          <a:p>
            <a:r>
              <a:rPr lang="en-US" dirty="0" smtClean="0"/>
              <a:t>Tuesday 19 October:</a:t>
            </a:r>
          </a:p>
          <a:p>
            <a:pPr lvl="1"/>
            <a:r>
              <a:rPr lang="en-US" dirty="0" smtClean="0"/>
              <a:t>Advanced SAT techniques: clause learning and symmetry elimination</a:t>
            </a:r>
          </a:p>
          <a:p>
            <a:pPr lvl="1"/>
            <a:r>
              <a:rPr lang="en-US" dirty="0" smtClean="0"/>
              <a:t>No readings due</a:t>
            </a:r>
          </a:p>
          <a:p>
            <a:r>
              <a:rPr lang="en-US" dirty="0" smtClean="0"/>
              <a:t>Thursday 21 October: Midterm</a:t>
            </a:r>
          </a:p>
          <a:p>
            <a:r>
              <a:rPr lang="en-US" dirty="0" smtClean="0"/>
              <a:t>Tuesday 26 October: Prolog</a:t>
            </a:r>
          </a:p>
          <a:p>
            <a:pPr lvl="1"/>
            <a:r>
              <a:rPr lang="en-US" dirty="0" smtClean="0"/>
              <a:t>Readings due on the 25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r>
              <a:rPr lang="en-US" dirty="0" smtClean="0"/>
              <a:t>SAT Solver project due 11:45 pm Oct 26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Smarter Noise Strategies 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For both random noise and simulated annealing, nearly all uphill moves are useless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Can we find uphill moves that are more likely to be helpful?</a:t>
            </a:r>
          </a:p>
          <a:p>
            <a:pPr>
              <a:lnSpc>
                <a:spcPct val="90000"/>
              </a:lnSpc>
            </a:pPr>
            <a:r>
              <a:rPr lang="en-US"/>
              <a:t>At least for SAT we can...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  <p:sp>
        <p:nvSpPr>
          <p:cNvPr id="188420" name="Oval 4"/>
          <p:cNvSpPr>
            <a:spLocks noChangeArrowheads="1"/>
          </p:cNvSpPr>
          <p:nvPr/>
        </p:nvSpPr>
        <p:spPr bwMode="auto">
          <a:xfrm>
            <a:off x="3352800" y="26670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421" name="Oval 5"/>
          <p:cNvSpPr>
            <a:spLocks noChangeArrowheads="1"/>
          </p:cNvSpPr>
          <p:nvPr/>
        </p:nvSpPr>
        <p:spPr bwMode="auto">
          <a:xfrm>
            <a:off x="3352800" y="41148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422" name="Oval 6"/>
          <p:cNvSpPr>
            <a:spLocks noChangeArrowheads="1"/>
          </p:cNvSpPr>
          <p:nvPr/>
        </p:nvSpPr>
        <p:spPr bwMode="auto">
          <a:xfrm>
            <a:off x="4419600" y="41148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424" name="Line 8"/>
          <p:cNvSpPr>
            <a:spLocks noChangeShapeType="1"/>
          </p:cNvSpPr>
          <p:nvPr/>
        </p:nvSpPr>
        <p:spPr bwMode="auto">
          <a:xfrm flipH="1">
            <a:off x="3505200" y="2971800"/>
            <a:ext cx="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426" name="Line 10"/>
          <p:cNvSpPr>
            <a:spLocks noChangeShapeType="1"/>
          </p:cNvSpPr>
          <p:nvPr/>
        </p:nvSpPr>
        <p:spPr bwMode="auto">
          <a:xfrm>
            <a:off x="3657600" y="4267200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427" name="Line 11"/>
          <p:cNvSpPr>
            <a:spLocks noChangeShapeType="1"/>
          </p:cNvSpPr>
          <p:nvPr/>
        </p:nvSpPr>
        <p:spPr bwMode="auto">
          <a:xfrm flipH="1">
            <a:off x="4724400" y="42672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428" name="Line 12"/>
          <p:cNvSpPr>
            <a:spLocks noChangeShapeType="1"/>
          </p:cNvSpPr>
          <p:nvPr/>
        </p:nvSpPr>
        <p:spPr bwMode="auto">
          <a:xfrm flipH="1" flipV="1">
            <a:off x="2819400" y="42672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429" name="Oval 13"/>
          <p:cNvSpPr>
            <a:spLocks noChangeArrowheads="1"/>
          </p:cNvSpPr>
          <p:nvPr/>
        </p:nvSpPr>
        <p:spPr bwMode="auto">
          <a:xfrm>
            <a:off x="2514600" y="4114800"/>
            <a:ext cx="304800" cy="3048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430" name="Line 14"/>
          <p:cNvSpPr>
            <a:spLocks noChangeShapeType="1"/>
          </p:cNvSpPr>
          <p:nvPr/>
        </p:nvSpPr>
        <p:spPr bwMode="auto">
          <a:xfrm flipH="1">
            <a:off x="1981200" y="42672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Random Walk for SAT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Observation: if a clause is unsatisfied, at least one variable in the clause must be different in any global solution</a:t>
            </a:r>
          </a:p>
          <a:p>
            <a:pPr lvl="1">
              <a:buFontTx/>
              <a:buNone/>
            </a:pPr>
            <a:r>
              <a:rPr lang="en-US" dirty="0"/>
              <a:t>				(A </a:t>
            </a:r>
            <a:r>
              <a:rPr lang="en-US" dirty="0" err="1"/>
              <a:t>v</a:t>
            </a:r>
            <a:r>
              <a:rPr lang="en-US" dirty="0"/>
              <a:t> ~B </a:t>
            </a:r>
            <a:r>
              <a:rPr lang="en-US" dirty="0" err="1"/>
              <a:t>v</a:t>
            </a:r>
            <a:r>
              <a:rPr lang="en-US" dirty="0"/>
              <a:t> C)</a:t>
            </a:r>
          </a:p>
          <a:p>
            <a:r>
              <a:rPr lang="en-US" dirty="0"/>
              <a:t>Suppose you randomly pick a variable from an unsatisfied clause to flip.  What is the probability this was a good choice?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Random Walk for SAT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Observation: if a clause is unsatisfied, at least one variable in the clause must be different in any global solution</a:t>
            </a:r>
          </a:p>
          <a:p>
            <a:pPr lvl="1">
              <a:buFontTx/>
              <a:buNone/>
            </a:pPr>
            <a:r>
              <a:rPr lang="en-US"/>
              <a:t>				(A v ~B v C)</a:t>
            </a:r>
          </a:p>
          <a:p>
            <a:r>
              <a:rPr lang="en-US"/>
              <a:t>Suppose you randomly pick a variable from an unsatisfied clause to flip.  What is the probability this was a good choice?</a:t>
            </a:r>
          </a:p>
        </p:txBody>
      </p:sp>
      <p:graphicFrame>
        <p:nvGraphicFramePr>
          <p:cNvPr id="197636" name="Object 4"/>
          <p:cNvGraphicFramePr>
            <a:graphicFrameLocks noChangeAspect="1"/>
          </p:cNvGraphicFramePr>
          <p:nvPr/>
        </p:nvGraphicFramePr>
        <p:xfrm>
          <a:off x="1905000" y="5334000"/>
          <a:ext cx="4953000" cy="1041400"/>
        </p:xfrm>
        <a:graphic>
          <a:graphicData uri="http://schemas.openxmlformats.org/presentationml/2006/ole">
            <p:oleObj spid="_x0000_s262146" name="Equation" r:id="rId4" imgW="199368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Random Walk Local Search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534400" cy="452596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>
                <a:sym typeface="Symbol" charset="2"/>
              </a:rPr>
              <a:t>state = choose_start_state();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>
                <a:solidFill>
                  <a:schemeClr val="tx2"/>
                </a:solidFill>
                <a:sym typeface="Symbol" charset="2"/>
              </a:rPr>
              <a:t>while</a:t>
            </a:r>
            <a:r>
              <a:rPr lang="en-US" sz="2400">
                <a:sym typeface="Symbol" charset="2"/>
              </a:rPr>
              <a:t> ! GoalTest(state) </a:t>
            </a:r>
            <a:r>
              <a:rPr lang="en-US" sz="2400">
                <a:solidFill>
                  <a:schemeClr val="tx2"/>
                </a:solidFill>
                <a:sym typeface="Symbol" charset="2"/>
              </a:rPr>
              <a:t>do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>
                <a:sym typeface="Symbol" charset="2"/>
              </a:rPr>
              <a:t>clause := </a:t>
            </a:r>
            <a:r>
              <a:rPr lang="en-US" sz="2400">
                <a:solidFill>
                  <a:schemeClr val="tx2"/>
                </a:solidFill>
                <a:sym typeface="Symbol" charset="2"/>
              </a:rPr>
              <a:t>random member</a:t>
            </a:r>
            <a:r>
              <a:rPr lang="en-US" sz="2400">
                <a:sym typeface="Symbol" charset="2"/>
              </a:rPr>
              <a:t> { C | C is a clause of F and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>
                <a:sym typeface="Symbol" charset="2"/>
              </a:rPr>
              <a:t>						  C is false in state }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>
                <a:sym typeface="Symbol" charset="2"/>
              </a:rPr>
              <a:t>var := </a:t>
            </a:r>
            <a:r>
              <a:rPr lang="en-US" sz="2400">
                <a:solidFill>
                  <a:schemeClr val="tx2"/>
                </a:solidFill>
                <a:sym typeface="Symbol" charset="2"/>
              </a:rPr>
              <a:t>random member</a:t>
            </a:r>
            <a:r>
              <a:rPr lang="en-US" sz="2400">
                <a:sym typeface="Symbol" charset="2"/>
              </a:rPr>
              <a:t> { x | x is a variable in clause }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>
                <a:sym typeface="Symbol" charset="2"/>
              </a:rPr>
              <a:t>state[var] := 1 – state[var];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>
                <a:solidFill>
                  <a:schemeClr val="tx2"/>
                </a:solidFill>
                <a:sym typeface="Symbol" charset="2"/>
              </a:rPr>
              <a:t>end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>
                <a:solidFill>
                  <a:schemeClr val="tx2"/>
                </a:solidFill>
                <a:sym typeface="Symbol" charset="2"/>
              </a:rPr>
              <a:t>return </a:t>
            </a:r>
            <a:r>
              <a:rPr lang="en-US" sz="2400">
                <a:sym typeface="Symbol" charset="2"/>
              </a:rPr>
              <a:t>state;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Properties of Random Walk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clause length = 2: </a:t>
            </a:r>
          </a:p>
          <a:p>
            <a:pPr lvl="1"/>
            <a:r>
              <a:rPr lang="en-US"/>
              <a:t>50% chance of moving in the right direction</a:t>
            </a:r>
          </a:p>
          <a:p>
            <a:pPr lvl="1"/>
            <a:r>
              <a:rPr lang="en-US"/>
              <a:t>Converges to optimal with high probability in O(n</a:t>
            </a:r>
            <a:r>
              <a:rPr lang="en-US" baseline="30000"/>
              <a:t>2</a:t>
            </a:r>
            <a:r>
              <a:rPr lang="en-US"/>
              <a:t>) time</a:t>
            </a:r>
          </a:p>
        </p:txBody>
      </p:sp>
      <p:pic>
        <p:nvPicPr>
          <p:cNvPr id="201732" name="Picture 4" descr="rwgraph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3962400"/>
            <a:ext cx="6629400" cy="24511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201734" name="Text Box 6"/>
          <p:cNvSpPr txBox="1">
            <a:spLocks noChangeArrowheads="1"/>
          </p:cNvSpPr>
          <p:nvPr/>
        </p:nvSpPr>
        <p:spPr bwMode="auto">
          <a:xfrm>
            <a:off x="5562600" y="3886200"/>
            <a:ext cx="1143000" cy="3048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Times New Roman" charset="0"/>
              </a:rPr>
              <a:t>reflecting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Properties of Random Walk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clause length = 2: </a:t>
            </a:r>
          </a:p>
          <a:p>
            <a:pPr lvl="1"/>
            <a:r>
              <a:rPr lang="en-US"/>
              <a:t>50% chance of moving in the right direction</a:t>
            </a:r>
          </a:p>
          <a:p>
            <a:pPr lvl="1"/>
            <a:r>
              <a:rPr lang="en-US"/>
              <a:t>Converges to optimal with high probability in O(n</a:t>
            </a:r>
            <a:r>
              <a:rPr lang="en-US" baseline="30000"/>
              <a:t>2</a:t>
            </a:r>
            <a:r>
              <a:rPr lang="en-US"/>
              <a:t>) time</a:t>
            </a:r>
          </a:p>
        </p:txBody>
      </p:sp>
      <p:pic>
        <p:nvPicPr>
          <p:cNvPr id="202756" name="Picture 4" descr="rwgraph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3962400"/>
            <a:ext cx="6629400" cy="24511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202757" name="AutoShape 5"/>
          <p:cNvSpPr>
            <a:spLocks noChangeArrowheads="1"/>
          </p:cNvSpPr>
          <p:nvPr/>
        </p:nvSpPr>
        <p:spPr bwMode="auto">
          <a:xfrm>
            <a:off x="4800600" y="3657600"/>
            <a:ext cx="4114800" cy="1447800"/>
          </a:xfrm>
          <a:prstGeom prst="wedgeRectCallout">
            <a:avLst>
              <a:gd name="adj1" fmla="val -70755"/>
              <a:gd name="adj2" fmla="val -64472"/>
            </a:avLst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r>
              <a:rPr lang="en-US"/>
              <a:t>For any desired epsilon, there is a constant C, such that if you run for Cn</a:t>
            </a:r>
            <a:r>
              <a:rPr lang="en-US" baseline="30000"/>
              <a:t>2</a:t>
            </a:r>
            <a:r>
              <a:rPr lang="en-US"/>
              <a:t> steps, the probability of success is at least 1-epsilon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/>
              <a:t>Basic Backtrack Search for a Satisfying </a:t>
            </a:r>
            <a:r>
              <a:rPr lang="en-US" sz="3200" dirty="0" smtClean="0"/>
              <a:t>Model</a:t>
            </a:r>
            <a:endParaRPr lang="en-US" sz="3200" dirty="0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763000" cy="51355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Solve( F ): return </a:t>
            </a:r>
            <a:r>
              <a:rPr lang="en-US" sz="2800" dirty="0" err="1"/>
              <a:t>Search(F</a:t>
            </a:r>
            <a:r>
              <a:rPr lang="en-US" sz="2800" dirty="0"/>
              <a:t>, { });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Search( F, assigned ):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	</a:t>
            </a:r>
            <a:r>
              <a:rPr lang="en-US" sz="2800" dirty="0">
                <a:solidFill>
                  <a:schemeClr val="tx2"/>
                </a:solidFill>
              </a:rPr>
              <a:t>if</a:t>
            </a:r>
            <a:r>
              <a:rPr lang="en-US" sz="2800" dirty="0"/>
              <a:t> all variables in F are in assigned </a:t>
            </a:r>
            <a:r>
              <a:rPr lang="en-US" sz="2800" dirty="0">
                <a:solidFill>
                  <a:schemeClr val="tx2"/>
                </a:solidFill>
              </a:rPr>
              <a:t>then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		</a:t>
            </a:r>
            <a:r>
              <a:rPr lang="en-US" sz="2800" dirty="0">
                <a:solidFill>
                  <a:schemeClr val="tx2"/>
                </a:solidFill>
              </a:rPr>
              <a:t>if</a:t>
            </a:r>
            <a:r>
              <a:rPr lang="en-US" sz="2800" dirty="0" smtClean="0"/>
              <a:t> assigned |= F </a:t>
            </a:r>
            <a:r>
              <a:rPr lang="en-US" sz="2800" dirty="0">
                <a:solidFill>
                  <a:schemeClr val="tx2"/>
                </a:solidFill>
              </a:rPr>
              <a:t>then return</a:t>
            </a:r>
            <a:r>
              <a:rPr lang="en-US" sz="2800" dirty="0"/>
              <a:t> assigned;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		</a:t>
            </a:r>
            <a:r>
              <a:rPr lang="en-US" sz="2800" dirty="0">
                <a:solidFill>
                  <a:schemeClr val="tx2"/>
                </a:solidFill>
              </a:rPr>
              <a:t>else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tx2"/>
                </a:solidFill>
              </a:rPr>
              <a:t>return</a:t>
            </a:r>
            <a:r>
              <a:rPr lang="en-US" sz="2800" dirty="0"/>
              <a:t> FALSE;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	</a:t>
            </a:r>
            <a:r>
              <a:rPr lang="en-US" sz="2800" dirty="0">
                <a:solidFill>
                  <a:schemeClr val="tx2"/>
                </a:solidFill>
              </a:rPr>
              <a:t>choose</a:t>
            </a:r>
            <a:r>
              <a:rPr lang="en-US" sz="2800" dirty="0"/>
              <a:t> unassigned variable </a:t>
            </a:r>
            <a:r>
              <a:rPr lang="en-US" sz="2800" dirty="0" err="1"/>
              <a:t>x</a:t>
            </a:r>
            <a:r>
              <a:rPr lang="en-US" sz="2800" dirty="0"/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	</a:t>
            </a:r>
            <a:r>
              <a:rPr lang="en-US" sz="2800" dirty="0">
                <a:solidFill>
                  <a:schemeClr val="tx2"/>
                </a:solidFill>
              </a:rPr>
              <a:t>return</a:t>
            </a:r>
            <a:r>
              <a:rPr lang="en-US" sz="2800" dirty="0"/>
              <a:t>	</a:t>
            </a:r>
            <a:r>
              <a:rPr lang="en-US" sz="2800" dirty="0" err="1"/>
              <a:t>Search(F</a:t>
            </a:r>
            <a:r>
              <a:rPr lang="en-US" sz="2800" dirty="0"/>
              <a:t>, assigned U {</a:t>
            </a:r>
            <a:r>
              <a:rPr lang="en-US" sz="2800" dirty="0" err="1"/>
              <a:t>x</a:t>
            </a:r>
            <a:r>
              <a:rPr lang="en-US" sz="2800" dirty="0"/>
              <a:t>=0}) ||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			</a:t>
            </a:r>
            <a:r>
              <a:rPr lang="en-US" sz="2800" dirty="0" err="1"/>
              <a:t>Search(F</a:t>
            </a:r>
            <a:r>
              <a:rPr lang="en-US" sz="2800" dirty="0"/>
              <a:t>, assigned U {</a:t>
            </a:r>
            <a:r>
              <a:rPr lang="en-US" sz="2800" dirty="0" err="1"/>
              <a:t>x</a:t>
            </a:r>
            <a:r>
              <a:rPr lang="en-US" sz="2800" dirty="0"/>
              <a:t>=1});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solidFill>
                  <a:schemeClr val="tx2"/>
                </a:solidFill>
              </a:rPr>
              <a:t>end</a:t>
            </a:r>
            <a:r>
              <a:rPr lang="en-US" sz="2800" dirty="0"/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    </a:t>
            </a:r>
          </a:p>
        </p:txBody>
      </p:sp>
      <p:sp>
        <p:nvSpPr>
          <p:cNvPr id="156676" name="Text Box 4"/>
          <p:cNvSpPr txBox="1">
            <a:spLocks noChangeArrowheads="1"/>
          </p:cNvSpPr>
          <p:nvPr/>
        </p:nvSpPr>
        <p:spPr bwMode="auto">
          <a:xfrm>
            <a:off x="1752600" y="5486400"/>
            <a:ext cx="7086600" cy="86177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>
                <a:solidFill>
                  <a:schemeClr val="accent2"/>
                </a:solidFill>
              </a:rPr>
              <a:t>Is this algorithm complete?</a:t>
            </a:r>
          </a:p>
          <a:p>
            <a:pPr algn="l"/>
            <a:r>
              <a:rPr lang="en-US" dirty="0" smtClean="0">
                <a:solidFill>
                  <a:schemeClr val="accent2"/>
                </a:solidFill>
              </a:rPr>
              <a:t>What is its running time?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Properties of Random Walk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sz="2800" dirty="0"/>
              <a:t>If clause length = 3: </a:t>
            </a:r>
          </a:p>
          <a:p>
            <a:pPr lvl="1"/>
            <a:r>
              <a:rPr lang="en-US" sz="2400" dirty="0"/>
              <a:t>1/3 chance of moving in the right direction</a:t>
            </a:r>
          </a:p>
          <a:p>
            <a:pPr lvl="1"/>
            <a:r>
              <a:rPr lang="en-US" sz="2400" dirty="0"/>
              <a:t>Exponential convergence</a:t>
            </a:r>
            <a:endParaRPr lang="en-US" sz="2400" dirty="0" smtClean="0"/>
          </a:p>
          <a:p>
            <a:pPr lvl="1"/>
            <a:r>
              <a:rPr lang="en-US" sz="2400" dirty="0" smtClean="0"/>
              <a:t>Still, better than purely random moves</a:t>
            </a:r>
          </a:p>
          <a:p>
            <a:pPr lvl="2"/>
            <a:r>
              <a:rPr lang="en-US" sz="2000" dirty="0" smtClean="0"/>
              <a:t>Purely random: </a:t>
            </a:r>
            <a:r>
              <a:rPr lang="en-US" sz="2000" dirty="0"/>
              <a:t>1/(n-Hamming distance) chance of moving in the right </a:t>
            </a:r>
            <a:r>
              <a:rPr lang="en-US" sz="2000" dirty="0" smtClean="0"/>
              <a:t>direction</a:t>
            </a:r>
            <a:endParaRPr lang="en-US" sz="2000" dirty="0"/>
          </a:p>
        </p:txBody>
      </p:sp>
      <p:pic>
        <p:nvPicPr>
          <p:cNvPr id="204804" name="Picture 4" descr="rwgraph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4406900"/>
            <a:ext cx="6629400" cy="24511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204805" name="Text Box 5"/>
          <p:cNvSpPr txBox="1">
            <a:spLocks noChangeArrowheads="1"/>
          </p:cNvSpPr>
          <p:nvPr/>
        </p:nvSpPr>
        <p:spPr bwMode="auto">
          <a:xfrm>
            <a:off x="2819400" y="4708525"/>
            <a:ext cx="609600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1/3</a:t>
            </a:r>
          </a:p>
        </p:txBody>
      </p:sp>
      <p:sp>
        <p:nvSpPr>
          <p:cNvPr id="204806" name="Text Box 6"/>
          <p:cNvSpPr txBox="1">
            <a:spLocks noChangeArrowheads="1"/>
          </p:cNvSpPr>
          <p:nvPr/>
        </p:nvSpPr>
        <p:spPr bwMode="auto">
          <a:xfrm>
            <a:off x="3581400" y="4708525"/>
            <a:ext cx="609600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2/3</a:t>
            </a:r>
          </a:p>
        </p:txBody>
      </p:sp>
      <p:sp>
        <p:nvSpPr>
          <p:cNvPr id="204807" name="Text Box 7"/>
          <p:cNvSpPr txBox="1">
            <a:spLocks noChangeArrowheads="1"/>
          </p:cNvSpPr>
          <p:nvPr/>
        </p:nvSpPr>
        <p:spPr bwMode="auto">
          <a:xfrm>
            <a:off x="5334000" y="4343400"/>
            <a:ext cx="1143000" cy="3048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Times New Roman" charset="0"/>
              </a:rPr>
              <a:t>reflecting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Random Walk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6482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state = </a:t>
            </a:r>
            <a:r>
              <a:rPr lang="en-US" sz="2400" dirty="0" err="1">
                <a:sym typeface="Symbol" charset="2"/>
              </a:rPr>
              <a:t>choose_start_state</a:t>
            </a:r>
            <a:r>
              <a:rPr lang="en-US" sz="2400" dirty="0">
                <a:sym typeface="Symbol" charset="2"/>
              </a:rPr>
              <a:t>();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while</a:t>
            </a:r>
            <a:r>
              <a:rPr lang="en-US" sz="2400" dirty="0">
                <a:sym typeface="Symbol" charset="2"/>
              </a:rPr>
              <a:t> ! </a:t>
            </a:r>
            <a:r>
              <a:rPr lang="en-US" sz="2400" dirty="0" err="1">
                <a:sym typeface="Symbol" charset="2"/>
              </a:rPr>
              <a:t>GoalTest(state</a:t>
            </a:r>
            <a:r>
              <a:rPr lang="en-US" sz="2400" dirty="0">
                <a:sym typeface="Symbol" charset="2"/>
              </a:rPr>
              <a:t>) 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do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clause := 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random member</a:t>
            </a:r>
            <a:r>
              <a:rPr lang="en-US" sz="2400" dirty="0">
                <a:sym typeface="Symbol" charset="2"/>
              </a:rPr>
              <a:t> { C | C is a clause of F and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						  C is false in state };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with probability</a:t>
            </a:r>
            <a:r>
              <a:rPr lang="en-US" sz="2400" dirty="0">
                <a:sym typeface="Symbol" charset="2"/>
              </a:rPr>
              <a:t> noise 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do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	</a:t>
            </a:r>
            <a:r>
              <a:rPr lang="en-US" sz="2400" dirty="0" err="1">
                <a:sym typeface="Symbol" charset="2"/>
              </a:rPr>
              <a:t>var</a:t>
            </a:r>
            <a:r>
              <a:rPr lang="en-US" sz="2400" dirty="0">
                <a:sym typeface="Symbol" charset="2"/>
              </a:rPr>
              <a:t> := 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random member</a:t>
            </a:r>
            <a:r>
              <a:rPr lang="en-US" sz="2400" dirty="0">
                <a:sym typeface="Symbol" charset="2"/>
              </a:rPr>
              <a:t> { </a:t>
            </a:r>
            <a:r>
              <a:rPr lang="en-US" sz="2400" dirty="0" err="1">
                <a:sym typeface="Symbol" charset="2"/>
              </a:rPr>
              <a:t>x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x</a:t>
            </a:r>
            <a:r>
              <a:rPr lang="en-US" sz="2400" dirty="0">
                <a:sym typeface="Symbol" charset="2"/>
              </a:rPr>
              <a:t> is a variable in clause };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else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	</a:t>
            </a:r>
            <a:r>
              <a:rPr lang="en-US" sz="2400" dirty="0" err="1">
                <a:sym typeface="Symbol" charset="2"/>
              </a:rPr>
              <a:t>var</a:t>
            </a:r>
            <a:r>
              <a:rPr lang="en-US" sz="2400" dirty="0">
                <a:sym typeface="Symbol" charset="2"/>
              </a:rPr>
              <a:t> := </a:t>
            </a:r>
            <a:r>
              <a:rPr lang="en-US" sz="2400" dirty="0" err="1" smtClean="0">
                <a:sym typeface="Symbol" charset="2"/>
              </a:rPr>
              <a:t>arg_min(x</a:t>
            </a:r>
            <a:r>
              <a:rPr lang="en-US" sz="2400" dirty="0" smtClean="0">
                <a:sym typeface="Symbol" charset="2"/>
              </a:rPr>
              <a:t>) </a:t>
            </a:r>
            <a:r>
              <a:rPr lang="en-US" sz="2400" dirty="0">
                <a:sym typeface="Symbol" charset="2"/>
              </a:rPr>
              <a:t>{ #</a:t>
            </a:r>
            <a:r>
              <a:rPr lang="en-US" sz="2400" dirty="0" err="1">
                <a:sym typeface="Symbol" charset="2"/>
              </a:rPr>
              <a:t>unsat(s</a:t>
            </a:r>
            <a:r>
              <a:rPr lang="en-US" sz="2400" dirty="0">
                <a:sym typeface="Symbol" charset="2"/>
              </a:rPr>
              <a:t>) | </a:t>
            </a:r>
            <a:r>
              <a:rPr lang="en-US" sz="2400" dirty="0" err="1">
                <a:sym typeface="Symbol" charset="2"/>
              </a:rPr>
              <a:t>x</a:t>
            </a:r>
            <a:r>
              <a:rPr lang="en-US" sz="2400" dirty="0">
                <a:sym typeface="Symbol" charset="2"/>
              </a:rPr>
              <a:t> is a variable in clause,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					           </a:t>
            </a:r>
            <a:r>
              <a:rPr lang="en-US" sz="2400" dirty="0" err="1">
                <a:sym typeface="Symbol" charset="2"/>
              </a:rPr>
              <a:t>s</a:t>
            </a:r>
            <a:r>
              <a:rPr lang="en-US" sz="2400" dirty="0">
                <a:sym typeface="Symbol" charset="2"/>
              </a:rPr>
              <a:t> and state differ only on </a:t>
            </a:r>
            <a:r>
              <a:rPr lang="en-US" sz="2400" dirty="0" err="1">
                <a:sym typeface="Symbol" charset="2"/>
              </a:rPr>
              <a:t>x</a:t>
            </a:r>
            <a:r>
              <a:rPr lang="en-US" sz="2400" dirty="0">
                <a:sym typeface="Symbol" charset="2"/>
              </a:rPr>
              <a:t>};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end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 err="1">
                <a:sym typeface="Symbol" charset="2"/>
              </a:rPr>
              <a:t>state[var</a:t>
            </a:r>
            <a:r>
              <a:rPr lang="en-US" sz="2400" dirty="0">
                <a:sym typeface="Symbol" charset="2"/>
              </a:rPr>
              <a:t>] := 1 – </a:t>
            </a:r>
            <a:r>
              <a:rPr lang="en-US" sz="2400" dirty="0" err="1">
                <a:sym typeface="Symbol" charset="2"/>
              </a:rPr>
              <a:t>state[var</a:t>
            </a:r>
            <a:r>
              <a:rPr lang="en-US" sz="2400" dirty="0">
                <a:sym typeface="Symbol" charset="2"/>
              </a:rPr>
              <a:t>];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end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return </a:t>
            </a:r>
            <a:r>
              <a:rPr lang="en-US" sz="2400" dirty="0">
                <a:sym typeface="Symbol" charset="2"/>
              </a:rPr>
              <a:t>state;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Refining Greedy Random Walk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sz="2800" dirty="0"/>
              <a:t>Each flip</a:t>
            </a:r>
          </a:p>
          <a:p>
            <a:pPr lvl="1"/>
            <a:r>
              <a:rPr lang="en-US" sz="2400" dirty="0">
                <a:solidFill>
                  <a:schemeClr val="accent2"/>
                </a:solidFill>
              </a:rPr>
              <a:t>makes</a:t>
            </a:r>
            <a:r>
              <a:rPr lang="en-US" sz="2400" dirty="0"/>
              <a:t> some false clauses become true</a:t>
            </a:r>
          </a:p>
          <a:p>
            <a:pPr lvl="1"/>
            <a:r>
              <a:rPr lang="en-US" sz="2400" dirty="0">
                <a:solidFill>
                  <a:schemeClr val="accent2"/>
                </a:solidFill>
              </a:rPr>
              <a:t>breaks</a:t>
            </a:r>
            <a:r>
              <a:rPr lang="en-US" sz="2400" dirty="0"/>
              <a:t> some true clauses, that become false</a:t>
            </a:r>
          </a:p>
          <a:p>
            <a:r>
              <a:rPr lang="en-US" sz="2800" dirty="0"/>
              <a:t>Suppose </a:t>
            </a:r>
            <a:r>
              <a:rPr lang="en-US" sz="2800" dirty="0" smtClean="0"/>
              <a:t>s1</a:t>
            </a:r>
            <a:r>
              <a:rPr lang="en-US" sz="2800" dirty="0" smtClean="0">
                <a:sym typeface="Symbol" charset="2"/>
              </a:rPr>
              <a:t>goes to </a:t>
            </a:r>
            <a:r>
              <a:rPr lang="en-US" sz="2800" dirty="0" smtClean="0"/>
              <a:t>s2 </a:t>
            </a:r>
            <a:r>
              <a:rPr lang="en-US" sz="2800" dirty="0"/>
              <a:t>by flipping </a:t>
            </a:r>
            <a:r>
              <a:rPr lang="en-US" sz="2800" dirty="0" err="1"/>
              <a:t>x</a:t>
            </a:r>
            <a:r>
              <a:rPr lang="en-US" sz="2800" dirty="0"/>
              <a:t>.  Then:</a:t>
            </a:r>
          </a:p>
          <a:p>
            <a:pPr lvl="1">
              <a:buFontTx/>
              <a:buNone/>
            </a:pPr>
            <a:r>
              <a:rPr lang="en-US" sz="2400" dirty="0"/>
              <a:t>	#unsat(s2) = #unsat(s1) – make(s1,x) + break(s1,x)</a:t>
            </a:r>
          </a:p>
          <a:p>
            <a:r>
              <a:rPr lang="en-US" sz="2800" dirty="0">
                <a:solidFill>
                  <a:schemeClr val="tx2"/>
                </a:solidFill>
              </a:rPr>
              <a:t>Idea 1:</a:t>
            </a:r>
            <a:r>
              <a:rPr lang="en-US" sz="2800" dirty="0"/>
              <a:t> if a choice breaks nothing, it is very likely to be a good move</a:t>
            </a:r>
          </a:p>
          <a:p>
            <a:r>
              <a:rPr lang="en-US" sz="2800" dirty="0">
                <a:solidFill>
                  <a:schemeClr val="tx2"/>
                </a:solidFill>
              </a:rPr>
              <a:t>Idea 2:</a:t>
            </a:r>
            <a:r>
              <a:rPr lang="en-US" sz="2800" dirty="0"/>
              <a:t> near the solution, only the break count matters </a:t>
            </a:r>
          </a:p>
          <a:p>
            <a:pPr lvl="1">
              <a:buFontTx/>
              <a:buNone/>
            </a:pPr>
            <a:r>
              <a:rPr lang="en-US" sz="2400" dirty="0"/>
              <a:t>– the make count is usually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/>
              <a:t>Walksat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48600" cy="54102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state = random truth assignment;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while</a:t>
            </a:r>
            <a:r>
              <a:rPr lang="en-US" sz="2400" dirty="0">
                <a:sym typeface="Symbol" charset="2"/>
              </a:rPr>
              <a:t> ! </a:t>
            </a:r>
            <a:r>
              <a:rPr lang="en-US" sz="2400" dirty="0" err="1">
                <a:sym typeface="Symbol" charset="2"/>
              </a:rPr>
              <a:t>GoalTest(state</a:t>
            </a:r>
            <a:r>
              <a:rPr lang="en-US" sz="2400" dirty="0">
                <a:sym typeface="Symbol" charset="2"/>
              </a:rPr>
              <a:t>) 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do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clause := 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random member</a:t>
            </a:r>
            <a:r>
              <a:rPr lang="en-US" sz="2400" dirty="0">
                <a:sym typeface="Symbol" charset="2"/>
              </a:rPr>
              <a:t> { C | C is false in state };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for each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x</a:t>
            </a:r>
            <a:r>
              <a:rPr lang="en-US" sz="2400" dirty="0">
                <a:sym typeface="Symbol" charset="2"/>
              </a:rPr>
              <a:t> in clause 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do</a:t>
            </a:r>
            <a:r>
              <a:rPr lang="en-US" sz="2400" dirty="0">
                <a:sym typeface="Symbol" charset="2"/>
              </a:rPr>
              <a:t> compute </a:t>
            </a:r>
            <a:r>
              <a:rPr lang="en-US" sz="2400" dirty="0" err="1">
                <a:sym typeface="Symbol" charset="2"/>
              </a:rPr>
              <a:t>break[x</a:t>
            </a:r>
            <a:r>
              <a:rPr lang="en-US" sz="2400" dirty="0">
                <a:sym typeface="Symbol" charset="2"/>
              </a:rPr>
              <a:t>];</a:t>
            </a:r>
            <a:endParaRPr lang="en-US" sz="2400" dirty="0">
              <a:solidFill>
                <a:schemeClr val="tx2"/>
              </a:solidFill>
              <a:sym typeface="Symbol" charset="2"/>
            </a:endParaRP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if </a:t>
            </a:r>
            <a:r>
              <a:rPr lang="en-US" sz="2400" dirty="0">
                <a:sym typeface="Symbol" charset="2"/>
              </a:rPr>
              <a:t>exists </a:t>
            </a:r>
            <a:r>
              <a:rPr lang="en-US" sz="2400" dirty="0" err="1">
                <a:sym typeface="Symbol" charset="2"/>
              </a:rPr>
              <a:t>x</a:t>
            </a:r>
            <a:r>
              <a:rPr lang="en-US" sz="2400" dirty="0">
                <a:sym typeface="Symbol" charset="2"/>
              </a:rPr>
              <a:t> with </a:t>
            </a:r>
            <a:r>
              <a:rPr lang="en-US" sz="2400" dirty="0" err="1">
                <a:sym typeface="Symbol" charset="2"/>
              </a:rPr>
              <a:t>break[x</a:t>
            </a:r>
            <a:r>
              <a:rPr lang="en-US" sz="2400" dirty="0">
                <a:sym typeface="Symbol" charset="2"/>
              </a:rPr>
              <a:t>]=0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 then </a:t>
            </a:r>
            <a:r>
              <a:rPr lang="en-US" sz="2400" dirty="0" err="1">
                <a:sym typeface="Symbol" charset="2"/>
              </a:rPr>
              <a:t>var</a:t>
            </a:r>
            <a:r>
              <a:rPr lang="en-US" sz="2400" dirty="0">
                <a:sym typeface="Symbol" charset="2"/>
              </a:rPr>
              <a:t> := </a:t>
            </a:r>
            <a:r>
              <a:rPr lang="en-US" sz="2400" dirty="0" err="1">
                <a:sym typeface="Symbol" charset="2"/>
              </a:rPr>
              <a:t>x</a:t>
            </a:r>
            <a:r>
              <a:rPr lang="en-US" sz="2400" dirty="0">
                <a:sym typeface="Symbol" charset="2"/>
              </a:rPr>
              <a:t>;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else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	   with probability</a:t>
            </a:r>
            <a:r>
              <a:rPr lang="en-US" sz="2400" dirty="0">
                <a:sym typeface="Symbol" charset="2"/>
              </a:rPr>
              <a:t> noise 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do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		      </a:t>
            </a:r>
            <a:r>
              <a:rPr lang="en-US" sz="2400" dirty="0" err="1">
                <a:sym typeface="Symbol" charset="2"/>
              </a:rPr>
              <a:t>var</a:t>
            </a:r>
            <a:r>
              <a:rPr lang="en-US" sz="2400" dirty="0">
                <a:sym typeface="Symbol" charset="2"/>
              </a:rPr>
              <a:t> := 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random member</a:t>
            </a:r>
            <a:r>
              <a:rPr lang="en-US" sz="2400" dirty="0">
                <a:sym typeface="Symbol" charset="2"/>
              </a:rPr>
              <a:t> { </a:t>
            </a:r>
            <a:r>
              <a:rPr lang="en-US" sz="2400" dirty="0" err="1">
                <a:sym typeface="Symbol" charset="2"/>
              </a:rPr>
              <a:t>x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x</a:t>
            </a:r>
            <a:r>
              <a:rPr lang="en-US" sz="2400" dirty="0">
                <a:sym typeface="Symbol" charset="2"/>
              </a:rPr>
              <a:t> is in clause };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	   else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		      </a:t>
            </a:r>
            <a:r>
              <a:rPr lang="en-US" sz="2400" dirty="0" err="1">
                <a:sym typeface="Symbol" charset="2"/>
              </a:rPr>
              <a:t>var</a:t>
            </a:r>
            <a:r>
              <a:rPr lang="en-US" sz="2400" dirty="0">
                <a:sym typeface="Symbol" charset="2"/>
              </a:rPr>
              <a:t> := </a:t>
            </a:r>
            <a:r>
              <a:rPr lang="en-US" sz="2400" dirty="0" err="1" smtClean="0">
                <a:sym typeface="Symbol" charset="2"/>
              </a:rPr>
              <a:t>arg_min(x</a:t>
            </a:r>
            <a:r>
              <a:rPr lang="en-US" sz="2400" dirty="0" smtClean="0">
                <a:sym typeface="Symbol" charset="2"/>
              </a:rPr>
              <a:t>) </a:t>
            </a:r>
            <a:r>
              <a:rPr lang="en-US" sz="2400" dirty="0">
                <a:sym typeface="Symbol" charset="2"/>
              </a:rPr>
              <a:t>{ </a:t>
            </a:r>
            <a:r>
              <a:rPr lang="en-US" sz="2400" dirty="0" err="1">
                <a:sym typeface="Symbol" charset="2"/>
              </a:rPr>
              <a:t>break[x</a:t>
            </a:r>
            <a:r>
              <a:rPr lang="en-US" sz="2400" dirty="0">
                <a:sym typeface="Symbol" charset="2"/>
              </a:rPr>
              <a:t>] | </a:t>
            </a:r>
            <a:r>
              <a:rPr lang="en-US" sz="2400" dirty="0" err="1">
                <a:sym typeface="Symbol" charset="2"/>
              </a:rPr>
              <a:t>x</a:t>
            </a:r>
            <a:r>
              <a:rPr lang="en-US" sz="2400" dirty="0">
                <a:sym typeface="Symbol" charset="2"/>
              </a:rPr>
              <a:t> is in clause };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 err="1">
                <a:solidFill>
                  <a:schemeClr val="tx2"/>
                </a:solidFill>
                <a:sym typeface="Symbol" charset="2"/>
              </a:rPr>
              <a:t>endif</a:t>
            </a:r>
            <a:endParaRPr lang="en-US" sz="2400" dirty="0">
              <a:solidFill>
                <a:schemeClr val="tx2"/>
              </a:solidFill>
              <a:sym typeface="Symbol" charset="2"/>
            </a:endParaRP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 err="1">
                <a:sym typeface="Symbol" charset="2"/>
              </a:rPr>
              <a:t>state[var</a:t>
            </a:r>
            <a:r>
              <a:rPr lang="en-US" sz="2400" dirty="0">
                <a:sym typeface="Symbol" charset="2"/>
              </a:rPr>
              <a:t>] := 1 – </a:t>
            </a:r>
            <a:r>
              <a:rPr lang="en-US" sz="2400" dirty="0" err="1">
                <a:sym typeface="Symbol" charset="2"/>
              </a:rPr>
              <a:t>state[var</a:t>
            </a:r>
            <a:r>
              <a:rPr lang="en-US" sz="2400" dirty="0">
                <a:sym typeface="Symbol" charset="2"/>
              </a:rPr>
              <a:t>];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end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return </a:t>
            </a:r>
            <a:r>
              <a:rPr lang="en-US" sz="2400" dirty="0">
                <a:sym typeface="Symbol" charset="2"/>
              </a:rPr>
              <a:t>state;</a:t>
            </a:r>
          </a:p>
        </p:txBody>
      </p:sp>
      <p:sp>
        <p:nvSpPr>
          <p:cNvPr id="211972" name="AutoShape 4"/>
          <p:cNvSpPr>
            <a:spLocks noChangeArrowheads="1"/>
          </p:cNvSpPr>
          <p:nvPr/>
        </p:nvSpPr>
        <p:spPr bwMode="auto">
          <a:xfrm>
            <a:off x="3124200" y="5562600"/>
            <a:ext cx="5715000" cy="990600"/>
          </a:xfrm>
          <a:prstGeom prst="roundRect">
            <a:avLst>
              <a:gd name="adj" fmla="val 16667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/>
              <a:t>Put everything inside of a restart loop.</a:t>
            </a:r>
          </a:p>
          <a:p>
            <a:r>
              <a:rPr lang="en-US"/>
              <a:t>Parameters: noise, max_flips, max_runs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 of Walksat Optimizations</a:t>
            </a:r>
          </a:p>
        </p:txBody>
      </p:sp>
      <p:pic>
        <p:nvPicPr>
          <p:cNvPr id="230404" name="Picture 4" descr="compare-gsat-walksat-circui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2209800"/>
            <a:ext cx="7848600" cy="25987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Walksat Today</a:t>
            </a:r>
          </a:p>
        </p:txBody>
      </p:sp>
      <p:sp>
        <p:nvSpPr>
          <p:cNvPr id="21607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Hard random 3-SAT:</a:t>
            </a:r>
            <a:r>
              <a:rPr lang="en-US" sz="2800" dirty="0" smtClean="0"/>
              <a:t> 100,000 </a:t>
            </a:r>
            <a:r>
              <a:rPr lang="en-US" sz="2800" dirty="0" err="1"/>
              <a:t>vars</a:t>
            </a:r>
            <a:r>
              <a:rPr lang="en-US" sz="2800" dirty="0"/>
              <a:t>, </a:t>
            </a:r>
            <a:r>
              <a:rPr lang="en-US" sz="2800" dirty="0" smtClean="0"/>
              <a:t>10 </a:t>
            </a:r>
            <a:r>
              <a:rPr lang="en-US" sz="2800" dirty="0"/>
              <a:t>minutes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Walksat</a:t>
            </a:r>
            <a:r>
              <a:rPr lang="en-US" sz="2400" dirty="0"/>
              <a:t> (or slight variations) winner every year in “random formula” track of International SAT Solver Competition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Complete search </a:t>
            </a:r>
            <a:r>
              <a:rPr lang="en-US" sz="2400" dirty="0" smtClean="0"/>
              <a:t>methods (DPLL): </a:t>
            </a:r>
            <a:r>
              <a:rPr lang="en-US" sz="2400" dirty="0"/>
              <a:t>700 variables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“Friendly” encoded problems (graph coloring, </a:t>
            </a:r>
            <a:r>
              <a:rPr lang="en-US" sz="2800" dirty="0" err="1"/>
              <a:t>n</a:t>
            </a:r>
            <a:r>
              <a:rPr lang="en-US" sz="2800" dirty="0"/>
              <a:t>-queens, ...):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 charset="2"/>
              </a:rPr>
              <a:t>similar order of magnitude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Inspired </a:t>
            </a:r>
            <a:r>
              <a:rPr lang="en-US" sz="2800" dirty="0"/>
              <a:t>huge body of research linking SAT testing to statistical physics (spin glasses)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</a:t>
            </a:r>
            <a:r>
              <a:rPr lang="en-US" dirty="0" err="1" smtClean="0"/>
              <a:t>Walksat</a:t>
            </a:r>
            <a:r>
              <a:rPr lang="en-US" dirty="0" smtClean="0"/>
              <a:t> Efficiently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state = random truth assignment;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while</a:t>
            </a:r>
            <a:r>
              <a:rPr lang="en-US" sz="2400" dirty="0">
                <a:sym typeface="Symbol" charset="2"/>
              </a:rPr>
              <a:t> ! </a:t>
            </a:r>
            <a:r>
              <a:rPr lang="en-US" sz="2400" dirty="0" err="1">
                <a:sym typeface="Symbol" charset="2"/>
              </a:rPr>
              <a:t>GoalTest(state</a:t>
            </a:r>
            <a:r>
              <a:rPr lang="en-US" sz="2400" dirty="0">
                <a:sym typeface="Symbol" charset="2"/>
              </a:rPr>
              <a:t>) 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do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clause := 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random member</a:t>
            </a:r>
            <a:r>
              <a:rPr lang="en-US" sz="2400" dirty="0">
                <a:sym typeface="Symbol" charset="2"/>
              </a:rPr>
              <a:t> { C | C is false in state };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for each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x</a:t>
            </a:r>
            <a:r>
              <a:rPr lang="en-US" sz="2400" dirty="0">
                <a:sym typeface="Symbol" charset="2"/>
              </a:rPr>
              <a:t> in clause 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do</a:t>
            </a:r>
            <a:r>
              <a:rPr lang="en-US" sz="2400" dirty="0">
                <a:sym typeface="Symbol" charset="2"/>
              </a:rPr>
              <a:t> compute </a:t>
            </a:r>
            <a:r>
              <a:rPr lang="en-US" sz="2400" dirty="0" err="1">
                <a:sym typeface="Symbol" charset="2"/>
              </a:rPr>
              <a:t>break[x</a:t>
            </a:r>
            <a:r>
              <a:rPr lang="en-US" sz="2400" dirty="0">
                <a:sym typeface="Symbol" charset="2"/>
              </a:rPr>
              <a:t>];</a:t>
            </a:r>
            <a:endParaRPr lang="en-US" sz="2400" dirty="0">
              <a:solidFill>
                <a:schemeClr val="tx2"/>
              </a:solidFill>
              <a:sym typeface="Symbol" charset="2"/>
            </a:endParaRP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if </a:t>
            </a:r>
            <a:r>
              <a:rPr lang="en-US" sz="2400" dirty="0">
                <a:sym typeface="Symbol" charset="2"/>
              </a:rPr>
              <a:t>exists </a:t>
            </a:r>
            <a:r>
              <a:rPr lang="en-US" sz="2400" dirty="0" err="1">
                <a:sym typeface="Symbol" charset="2"/>
              </a:rPr>
              <a:t>x</a:t>
            </a:r>
            <a:r>
              <a:rPr lang="en-US" sz="2400" dirty="0">
                <a:sym typeface="Symbol" charset="2"/>
              </a:rPr>
              <a:t> with </a:t>
            </a:r>
            <a:r>
              <a:rPr lang="en-US" sz="2400" dirty="0" err="1">
                <a:sym typeface="Symbol" charset="2"/>
              </a:rPr>
              <a:t>break[x</a:t>
            </a:r>
            <a:r>
              <a:rPr lang="en-US" sz="2400" dirty="0">
                <a:sym typeface="Symbol" charset="2"/>
              </a:rPr>
              <a:t>]=0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 then </a:t>
            </a:r>
            <a:r>
              <a:rPr lang="en-US" sz="2400" dirty="0" err="1">
                <a:sym typeface="Symbol" charset="2"/>
              </a:rPr>
              <a:t>var</a:t>
            </a:r>
            <a:r>
              <a:rPr lang="en-US" sz="2400" dirty="0">
                <a:sym typeface="Symbol" charset="2"/>
              </a:rPr>
              <a:t> := </a:t>
            </a:r>
            <a:r>
              <a:rPr lang="en-US" sz="2400" dirty="0" err="1">
                <a:sym typeface="Symbol" charset="2"/>
              </a:rPr>
              <a:t>x</a:t>
            </a:r>
            <a:r>
              <a:rPr lang="en-US" sz="2400" dirty="0">
                <a:sym typeface="Symbol" charset="2"/>
              </a:rPr>
              <a:t>;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else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	   with probability</a:t>
            </a:r>
            <a:r>
              <a:rPr lang="en-US" sz="2400" dirty="0">
                <a:sym typeface="Symbol" charset="2"/>
              </a:rPr>
              <a:t> noise 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do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		      </a:t>
            </a:r>
            <a:r>
              <a:rPr lang="en-US" sz="2400" dirty="0" err="1">
                <a:sym typeface="Symbol" charset="2"/>
              </a:rPr>
              <a:t>var</a:t>
            </a:r>
            <a:r>
              <a:rPr lang="en-US" sz="2400" dirty="0">
                <a:sym typeface="Symbol" charset="2"/>
              </a:rPr>
              <a:t> := 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random member</a:t>
            </a:r>
            <a:r>
              <a:rPr lang="en-US" sz="2400" dirty="0">
                <a:sym typeface="Symbol" charset="2"/>
              </a:rPr>
              <a:t> { </a:t>
            </a:r>
            <a:r>
              <a:rPr lang="en-US" sz="2400" dirty="0" err="1">
                <a:sym typeface="Symbol" charset="2"/>
              </a:rPr>
              <a:t>x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x</a:t>
            </a:r>
            <a:r>
              <a:rPr lang="en-US" sz="2400" dirty="0">
                <a:sym typeface="Symbol" charset="2"/>
              </a:rPr>
              <a:t> is in clause };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	   else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		      </a:t>
            </a:r>
            <a:r>
              <a:rPr lang="en-US" sz="2400" dirty="0" err="1">
                <a:sym typeface="Symbol" charset="2"/>
              </a:rPr>
              <a:t>var</a:t>
            </a:r>
            <a:r>
              <a:rPr lang="en-US" sz="2400" dirty="0">
                <a:sym typeface="Symbol" charset="2"/>
              </a:rPr>
              <a:t> := </a:t>
            </a:r>
            <a:r>
              <a:rPr lang="en-US" sz="2400" dirty="0" err="1" smtClean="0">
                <a:sym typeface="Symbol" charset="2"/>
              </a:rPr>
              <a:t>arg_min(x</a:t>
            </a:r>
            <a:r>
              <a:rPr lang="en-US" sz="2400" dirty="0" smtClean="0">
                <a:sym typeface="Symbol" charset="2"/>
              </a:rPr>
              <a:t>) </a:t>
            </a:r>
            <a:r>
              <a:rPr lang="en-US" sz="2400" dirty="0">
                <a:sym typeface="Symbol" charset="2"/>
              </a:rPr>
              <a:t>{ </a:t>
            </a:r>
            <a:r>
              <a:rPr lang="en-US" sz="2400" dirty="0" err="1">
                <a:sym typeface="Symbol" charset="2"/>
              </a:rPr>
              <a:t>break[x</a:t>
            </a:r>
            <a:r>
              <a:rPr lang="en-US" sz="2400" dirty="0">
                <a:sym typeface="Symbol" charset="2"/>
              </a:rPr>
              <a:t>] | </a:t>
            </a:r>
            <a:r>
              <a:rPr lang="en-US" sz="2400" dirty="0" err="1">
                <a:sym typeface="Symbol" charset="2"/>
              </a:rPr>
              <a:t>x</a:t>
            </a:r>
            <a:r>
              <a:rPr lang="en-US" sz="2400" dirty="0">
                <a:sym typeface="Symbol" charset="2"/>
              </a:rPr>
              <a:t> is in clause };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 err="1">
                <a:solidFill>
                  <a:schemeClr val="tx2"/>
                </a:solidFill>
                <a:sym typeface="Symbol" charset="2"/>
              </a:rPr>
              <a:t>endif</a:t>
            </a:r>
            <a:endParaRPr lang="en-US" sz="2400" dirty="0">
              <a:solidFill>
                <a:schemeClr val="tx2"/>
              </a:solidFill>
              <a:sym typeface="Symbol" charset="2"/>
            </a:endParaRP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 err="1">
                <a:sym typeface="Symbol" charset="2"/>
              </a:rPr>
              <a:t>state[var</a:t>
            </a:r>
            <a:r>
              <a:rPr lang="en-US" sz="2400" dirty="0">
                <a:sym typeface="Symbol" charset="2"/>
              </a:rPr>
              <a:t>] := 1 – </a:t>
            </a:r>
            <a:r>
              <a:rPr lang="en-US" sz="2400" dirty="0" err="1">
                <a:sym typeface="Symbol" charset="2"/>
              </a:rPr>
              <a:t>state[var</a:t>
            </a:r>
            <a:r>
              <a:rPr lang="en-US" sz="2400" dirty="0">
                <a:sym typeface="Symbol" charset="2"/>
              </a:rPr>
              <a:t>];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end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return </a:t>
            </a:r>
            <a:r>
              <a:rPr lang="en-US" sz="2400" dirty="0">
                <a:sym typeface="Symbol" charset="2"/>
              </a:rPr>
              <a:t>state;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</a:t>
            </a:r>
            <a:r>
              <a:rPr lang="en-US" dirty="0" err="1" smtClean="0"/>
              <a:t>Walksat</a:t>
            </a:r>
            <a:r>
              <a:rPr lang="en-US" dirty="0" smtClean="0"/>
              <a:t> Efficiently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state = random truth assignment;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while</a:t>
            </a:r>
            <a:r>
              <a:rPr lang="en-US" sz="2400" dirty="0">
                <a:sym typeface="Symbol" charset="2"/>
              </a:rPr>
              <a:t> ! </a:t>
            </a:r>
            <a:r>
              <a:rPr lang="en-US" sz="2400" dirty="0" err="1">
                <a:sym typeface="Symbol" charset="2"/>
              </a:rPr>
              <a:t>GoalTest(state</a:t>
            </a:r>
            <a:r>
              <a:rPr lang="en-US" sz="2400" dirty="0">
                <a:sym typeface="Symbol" charset="2"/>
              </a:rPr>
              <a:t>) 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do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rgbClr val="FF0000"/>
                </a:solidFill>
                <a:sym typeface="Symbol" charset="2"/>
              </a:rPr>
              <a:t>clause := random member { C | C is false in state };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noFill/>
                <a:sym typeface="Symbol" charset="2"/>
              </a:rPr>
              <a:t>for each </a:t>
            </a:r>
            <a:r>
              <a:rPr lang="en-US" sz="2400" dirty="0" err="1">
                <a:noFill/>
                <a:sym typeface="Symbol" charset="2"/>
              </a:rPr>
              <a:t>x</a:t>
            </a:r>
            <a:r>
              <a:rPr lang="en-US" sz="2400" dirty="0">
                <a:noFill/>
                <a:sym typeface="Symbol" charset="2"/>
              </a:rPr>
              <a:t> in clause do compute </a:t>
            </a:r>
            <a:r>
              <a:rPr lang="en-US" sz="2400" dirty="0" err="1">
                <a:noFill/>
                <a:sym typeface="Symbol" charset="2"/>
              </a:rPr>
              <a:t>break[x</a:t>
            </a:r>
            <a:r>
              <a:rPr lang="en-US" sz="2400" dirty="0">
                <a:noFill/>
                <a:sym typeface="Symbol" charset="2"/>
              </a:rPr>
              <a:t>];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rgbClr val="FF0000"/>
                </a:solidFill>
                <a:sym typeface="Symbol" charset="2"/>
              </a:rPr>
              <a:t>if exists </a:t>
            </a:r>
            <a:r>
              <a:rPr lang="en-US" sz="2400" dirty="0" err="1">
                <a:solidFill>
                  <a:srgbClr val="FF0000"/>
                </a:solidFill>
                <a:sym typeface="Symbol" charset="2"/>
              </a:rPr>
              <a:t>x</a:t>
            </a:r>
            <a:r>
              <a:rPr lang="en-US" sz="2400" dirty="0">
                <a:solidFill>
                  <a:srgbClr val="FF0000"/>
                </a:solidFill>
                <a:sym typeface="Symbol" charset="2"/>
              </a:rPr>
              <a:t> with </a:t>
            </a:r>
            <a:r>
              <a:rPr lang="en-US" sz="2400" dirty="0" err="1">
                <a:solidFill>
                  <a:srgbClr val="FF0000"/>
                </a:solidFill>
                <a:sym typeface="Symbol" charset="2"/>
              </a:rPr>
              <a:t>break[x</a:t>
            </a:r>
            <a:r>
              <a:rPr lang="en-US" sz="2400" dirty="0">
                <a:solidFill>
                  <a:srgbClr val="FF0000"/>
                </a:solidFill>
                <a:sym typeface="Symbol" charset="2"/>
              </a:rPr>
              <a:t>]=0 then </a:t>
            </a:r>
            <a:r>
              <a:rPr lang="en-US" sz="2400" dirty="0" err="1">
                <a:solidFill>
                  <a:srgbClr val="FF0000"/>
                </a:solidFill>
                <a:sym typeface="Symbol" charset="2"/>
              </a:rPr>
              <a:t>var</a:t>
            </a:r>
            <a:r>
              <a:rPr lang="en-US" sz="2400" dirty="0">
                <a:solidFill>
                  <a:srgbClr val="FF0000"/>
                </a:solidFill>
                <a:sym typeface="Symbol" charset="2"/>
              </a:rPr>
              <a:t> := </a:t>
            </a:r>
            <a:r>
              <a:rPr lang="en-US" sz="2400" dirty="0" err="1">
                <a:solidFill>
                  <a:srgbClr val="FF0000"/>
                </a:solidFill>
                <a:sym typeface="Symbol" charset="2"/>
              </a:rPr>
              <a:t>x</a:t>
            </a:r>
            <a:r>
              <a:rPr lang="en-US" sz="2400" dirty="0">
                <a:solidFill>
                  <a:srgbClr val="FF0000"/>
                </a:solidFill>
                <a:sym typeface="Symbol" charset="2"/>
              </a:rPr>
              <a:t>;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else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	   with probability</a:t>
            </a:r>
            <a:r>
              <a:rPr lang="en-US" sz="2400" dirty="0">
                <a:sym typeface="Symbol" charset="2"/>
              </a:rPr>
              <a:t> noise 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do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		      </a:t>
            </a:r>
            <a:r>
              <a:rPr lang="en-US" sz="2400" dirty="0" err="1">
                <a:sym typeface="Symbol" charset="2"/>
              </a:rPr>
              <a:t>var</a:t>
            </a:r>
            <a:r>
              <a:rPr lang="en-US" sz="2400" dirty="0">
                <a:sym typeface="Symbol" charset="2"/>
              </a:rPr>
              <a:t> := </a:t>
            </a:r>
            <a:r>
              <a:rPr lang="en-US" sz="2400" dirty="0">
                <a:solidFill>
                  <a:schemeClr val="tx2"/>
                </a:solidFill>
                <a:sym typeface="Symbol" charset="2"/>
              </a:rPr>
              <a:t>random member</a:t>
            </a:r>
            <a:r>
              <a:rPr lang="en-US" sz="2400" dirty="0">
                <a:sym typeface="Symbol" charset="2"/>
              </a:rPr>
              <a:t> { </a:t>
            </a:r>
            <a:r>
              <a:rPr lang="en-US" sz="2400" dirty="0" err="1">
                <a:sym typeface="Symbol" charset="2"/>
              </a:rPr>
              <a:t>x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x</a:t>
            </a:r>
            <a:r>
              <a:rPr lang="en-US" sz="2400" dirty="0">
                <a:sym typeface="Symbol" charset="2"/>
              </a:rPr>
              <a:t> is in clause };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	   else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ym typeface="Symbol" charset="2"/>
              </a:rPr>
              <a:t>		      </a:t>
            </a:r>
            <a:r>
              <a:rPr lang="en-US" sz="2400" dirty="0" err="1">
                <a:sym typeface="Symbol" charset="2"/>
              </a:rPr>
              <a:t>var</a:t>
            </a:r>
            <a:r>
              <a:rPr lang="en-US" sz="2400" dirty="0">
                <a:sym typeface="Symbol" charset="2"/>
              </a:rPr>
              <a:t> := </a:t>
            </a:r>
            <a:r>
              <a:rPr lang="en-US" sz="2400" dirty="0" err="1" smtClean="0">
                <a:sym typeface="Symbol" charset="2"/>
              </a:rPr>
              <a:t>arg_min(x</a:t>
            </a:r>
            <a:r>
              <a:rPr lang="en-US" sz="2400" dirty="0" smtClean="0">
                <a:sym typeface="Symbol" charset="2"/>
              </a:rPr>
              <a:t>) </a:t>
            </a:r>
            <a:r>
              <a:rPr lang="en-US" sz="2400" dirty="0">
                <a:sym typeface="Symbol" charset="2"/>
              </a:rPr>
              <a:t>{ </a:t>
            </a:r>
            <a:r>
              <a:rPr lang="en-US" sz="2400" dirty="0" err="1">
                <a:sym typeface="Symbol" charset="2"/>
              </a:rPr>
              <a:t>break[x</a:t>
            </a:r>
            <a:r>
              <a:rPr lang="en-US" sz="2400" dirty="0">
                <a:sym typeface="Symbol" charset="2"/>
              </a:rPr>
              <a:t>] | </a:t>
            </a:r>
            <a:r>
              <a:rPr lang="en-US" sz="2400" dirty="0" err="1">
                <a:sym typeface="Symbol" charset="2"/>
              </a:rPr>
              <a:t>x</a:t>
            </a:r>
            <a:r>
              <a:rPr lang="en-US" sz="2400" dirty="0">
                <a:sym typeface="Symbol" charset="2"/>
              </a:rPr>
              <a:t> is in clause };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 err="1">
                <a:solidFill>
                  <a:schemeClr val="tx2"/>
                </a:solidFill>
                <a:sym typeface="Symbol" charset="2"/>
              </a:rPr>
              <a:t>endif</a:t>
            </a:r>
            <a:endParaRPr lang="en-US" sz="2400" dirty="0">
              <a:solidFill>
                <a:schemeClr val="tx2"/>
              </a:solidFill>
              <a:sym typeface="Symbol" charset="2"/>
            </a:endParaRP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 err="1">
                <a:sym typeface="Symbol" charset="2"/>
              </a:rPr>
              <a:t>state[var</a:t>
            </a:r>
            <a:r>
              <a:rPr lang="en-US" sz="2400" dirty="0">
                <a:sym typeface="Symbol" charset="2"/>
              </a:rPr>
              <a:t>] := 1 – </a:t>
            </a:r>
            <a:r>
              <a:rPr lang="en-US" sz="2400" dirty="0" err="1">
                <a:sym typeface="Symbol" charset="2"/>
              </a:rPr>
              <a:t>state[var</a:t>
            </a:r>
            <a:r>
              <a:rPr lang="en-US" sz="2400" dirty="0">
                <a:sym typeface="Symbol" charset="2"/>
              </a:rPr>
              <a:t>];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end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400" dirty="0">
                <a:solidFill>
                  <a:schemeClr val="tx2"/>
                </a:solidFill>
                <a:sym typeface="Symbol" charset="2"/>
              </a:rPr>
              <a:t>return </a:t>
            </a:r>
            <a:r>
              <a:rPr lang="en-US" sz="2400" dirty="0">
                <a:sym typeface="Symbol" charset="2"/>
              </a:rPr>
              <a:t>state;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Picking a Random Unsatisfied Clause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Maintain a list U of (pointers to the) clauses that are currently unsatisfied. Initialize this list after the initial random truth assignment is chosen</a:t>
            </a:r>
          </a:p>
          <a:p>
            <a:r>
              <a:rPr lang="en-US" dirty="0" smtClean="0"/>
              <a:t>Choose a random element from the list by choosing a random number </a:t>
            </a:r>
            <a:r>
              <a:rPr lang="en-US" dirty="0" err="1" smtClean="0"/>
              <a:t>i</a:t>
            </a:r>
            <a:r>
              <a:rPr lang="en-US" dirty="0" smtClean="0"/>
              <a:t> from the range[1 .. length of U], and then returning element </a:t>
            </a:r>
            <a:r>
              <a:rPr lang="en-US" dirty="0" err="1" smtClean="0"/>
              <a:t>U[i</a:t>
            </a:r>
            <a:r>
              <a:rPr lang="en-US" dirty="0" smtClean="0"/>
              <a:t>].</a:t>
            </a:r>
          </a:p>
          <a:p>
            <a:r>
              <a:rPr lang="en-US" dirty="0" smtClean="0"/>
              <a:t>Use an array to store the list.  Delete an element by swapping last element into position occupied by deleted element.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Break Efficiently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34400" cy="5029200"/>
          </a:xfrm>
        </p:spPr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pPr lvl="1"/>
            <a:r>
              <a:rPr lang="en-US" sz="3840" dirty="0" smtClean="0"/>
              <a:t>For each literal (positive and negative), maintain a list of (pointers to) the clauses that contain that literal, and store these lists in an array C indexed by the literal. </a:t>
            </a:r>
          </a:p>
          <a:p>
            <a:pPr>
              <a:buNone/>
            </a:pPr>
            <a:r>
              <a:rPr lang="en-US" sz="3657" dirty="0" err="1" smtClean="0">
                <a:solidFill>
                  <a:schemeClr val="tx2"/>
                </a:solidFill>
                <a:latin typeface="Courier"/>
                <a:cs typeface="Courier"/>
              </a:rPr>
              <a:t>int</a:t>
            </a:r>
            <a:r>
              <a:rPr lang="en-US" sz="3657" dirty="0" smtClean="0">
                <a:solidFill>
                  <a:schemeClr val="tx2"/>
                </a:solidFill>
                <a:latin typeface="Courier"/>
                <a:cs typeface="Courier"/>
              </a:rPr>
              <a:t> </a:t>
            </a:r>
            <a:r>
              <a:rPr lang="en-US" sz="3657" dirty="0" err="1" smtClean="0">
                <a:solidFill>
                  <a:schemeClr val="tx2"/>
                </a:solidFill>
                <a:latin typeface="Courier"/>
                <a:cs typeface="Courier"/>
              </a:rPr>
              <a:t>Break(P</a:t>
            </a:r>
            <a:r>
              <a:rPr lang="en-US" sz="3657" dirty="0" smtClean="0">
                <a:solidFill>
                  <a:schemeClr val="tx2"/>
                </a:solidFill>
                <a:latin typeface="Courier"/>
                <a:cs typeface="Courier"/>
              </a:rPr>
              <a:t>) {</a:t>
            </a:r>
          </a:p>
          <a:p>
            <a:pPr>
              <a:buNone/>
            </a:pPr>
            <a:r>
              <a:rPr lang="en-US" sz="3657" dirty="0" smtClean="0">
                <a:solidFill>
                  <a:schemeClr val="tx2"/>
                </a:solidFill>
                <a:latin typeface="Courier"/>
                <a:cs typeface="Courier"/>
              </a:rPr>
              <a:t>  count = 0; </a:t>
            </a:r>
          </a:p>
          <a:p>
            <a:pPr>
              <a:buNone/>
            </a:pPr>
            <a:r>
              <a:rPr lang="en-US" sz="3657" dirty="0" smtClean="0">
                <a:solidFill>
                  <a:schemeClr val="tx2"/>
                </a:solidFill>
                <a:latin typeface="Courier"/>
                <a:cs typeface="Courier"/>
              </a:rPr>
              <a:t>  L = (S[P] &gt; 0) ? P : -P; </a:t>
            </a:r>
          </a:p>
          <a:p>
            <a:pPr>
              <a:buNone/>
            </a:pPr>
            <a:r>
              <a:rPr lang="en-US" sz="3657" dirty="0" smtClean="0">
                <a:solidFill>
                  <a:schemeClr val="tx2"/>
                </a:solidFill>
                <a:latin typeface="Courier"/>
                <a:cs typeface="Courier"/>
              </a:rPr>
              <a:t>  for each clause </a:t>
            </a:r>
            <a:r>
              <a:rPr lang="en-US" sz="3657" dirty="0" err="1" smtClean="0">
                <a:solidFill>
                  <a:schemeClr val="tx2"/>
                </a:solidFill>
                <a:latin typeface="Courier"/>
                <a:cs typeface="Courier"/>
              </a:rPr>
              <a:t>c</a:t>
            </a:r>
            <a:r>
              <a:rPr lang="en-US" sz="3657" dirty="0" smtClean="0">
                <a:solidFill>
                  <a:schemeClr val="tx2"/>
                </a:solidFill>
                <a:latin typeface="Courier"/>
                <a:cs typeface="Courier"/>
              </a:rPr>
              <a:t> in C[L] </a:t>
            </a:r>
          </a:p>
          <a:p>
            <a:pPr>
              <a:buNone/>
            </a:pPr>
            <a:r>
              <a:rPr lang="en-US" sz="3657" dirty="0" smtClean="0">
                <a:solidFill>
                  <a:schemeClr val="tx2"/>
                </a:solidFill>
                <a:latin typeface="Courier"/>
                <a:cs typeface="Courier"/>
              </a:rPr>
              <a:t>      if L is the only true literal in </a:t>
            </a:r>
            <a:r>
              <a:rPr lang="en-US" sz="3657" dirty="0" err="1" smtClean="0">
                <a:solidFill>
                  <a:schemeClr val="tx2"/>
                </a:solidFill>
                <a:latin typeface="Courier"/>
                <a:cs typeface="Courier"/>
              </a:rPr>
              <a:t>c</a:t>
            </a:r>
            <a:r>
              <a:rPr lang="en-US" sz="3657" dirty="0" smtClean="0">
                <a:solidFill>
                  <a:schemeClr val="tx2"/>
                </a:solidFill>
                <a:latin typeface="Courier"/>
                <a:cs typeface="Courier"/>
              </a:rPr>
              <a:t> then </a:t>
            </a:r>
          </a:p>
          <a:p>
            <a:pPr>
              <a:buNone/>
            </a:pPr>
            <a:r>
              <a:rPr lang="en-US" sz="3657" dirty="0" smtClean="0">
                <a:solidFill>
                  <a:schemeClr val="tx2"/>
                </a:solidFill>
                <a:latin typeface="Courier"/>
                <a:cs typeface="Courier"/>
              </a:rPr>
              <a:t>          count ++; </a:t>
            </a:r>
          </a:p>
          <a:p>
            <a:pPr>
              <a:buNone/>
            </a:pPr>
            <a:r>
              <a:rPr lang="en-US" sz="3657" dirty="0" smtClean="0">
                <a:solidFill>
                  <a:schemeClr val="tx2"/>
                </a:solidFill>
                <a:latin typeface="Courier"/>
                <a:cs typeface="Courier"/>
              </a:rPr>
              <a:t>  return count }</a:t>
            </a:r>
          </a:p>
          <a:p>
            <a:pPr lvl="1"/>
            <a:r>
              <a:rPr lang="en-US" sz="3636" dirty="0" smtClean="0"/>
              <a:t>If P is flipped, then where L is the original value of P, step through the clauses in C[L] and add any that have become false to U, and step through the clauses in C[-L] and remove any that used to be false and are now true.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/>
              <a:t>Basic Backtrack Search for a Satisfying </a:t>
            </a:r>
            <a:r>
              <a:rPr lang="en-US" sz="3200" dirty="0" smtClean="0"/>
              <a:t>Model</a:t>
            </a:r>
            <a:endParaRPr lang="en-US" sz="3200" dirty="0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763000" cy="51355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Solve( F ): return </a:t>
            </a:r>
            <a:r>
              <a:rPr lang="en-US" sz="2800" dirty="0" err="1"/>
              <a:t>Search(F</a:t>
            </a:r>
            <a:r>
              <a:rPr lang="en-US" sz="2800" dirty="0"/>
              <a:t>, { });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Search( F, assigned ):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	</a:t>
            </a:r>
            <a:r>
              <a:rPr lang="en-US" sz="2800" dirty="0">
                <a:solidFill>
                  <a:schemeClr val="tx2"/>
                </a:solidFill>
              </a:rPr>
              <a:t>if</a:t>
            </a:r>
            <a:r>
              <a:rPr lang="en-US" sz="2800" dirty="0"/>
              <a:t> all variables in F are in assigned </a:t>
            </a:r>
            <a:r>
              <a:rPr lang="en-US" sz="2800" dirty="0">
                <a:solidFill>
                  <a:schemeClr val="tx2"/>
                </a:solidFill>
              </a:rPr>
              <a:t>then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		</a:t>
            </a:r>
            <a:r>
              <a:rPr lang="en-US" sz="2800" dirty="0">
                <a:solidFill>
                  <a:schemeClr val="tx2"/>
                </a:solidFill>
              </a:rPr>
              <a:t>if</a:t>
            </a:r>
            <a:r>
              <a:rPr lang="en-US" sz="2800" dirty="0" smtClean="0"/>
              <a:t> assigned |= F </a:t>
            </a:r>
            <a:r>
              <a:rPr lang="en-US" sz="2800" dirty="0">
                <a:solidFill>
                  <a:schemeClr val="tx2"/>
                </a:solidFill>
              </a:rPr>
              <a:t>then return</a:t>
            </a:r>
            <a:r>
              <a:rPr lang="en-US" sz="2800" dirty="0"/>
              <a:t> assigned;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		</a:t>
            </a:r>
            <a:r>
              <a:rPr lang="en-US" sz="2800" dirty="0">
                <a:solidFill>
                  <a:schemeClr val="tx2"/>
                </a:solidFill>
              </a:rPr>
              <a:t>else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tx2"/>
                </a:solidFill>
              </a:rPr>
              <a:t>return</a:t>
            </a:r>
            <a:r>
              <a:rPr lang="en-US" sz="2800" dirty="0"/>
              <a:t> FALSE;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	</a:t>
            </a:r>
            <a:r>
              <a:rPr lang="en-US" sz="2800" dirty="0">
                <a:solidFill>
                  <a:schemeClr val="tx2"/>
                </a:solidFill>
              </a:rPr>
              <a:t>choose</a:t>
            </a:r>
            <a:r>
              <a:rPr lang="en-US" sz="2800" dirty="0"/>
              <a:t> unassigned variable </a:t>
            </a:r>
            <a:r>
              <a:rPr lang="en-US" sz="2800" dirty="0" err="1"/>
              <a:t>x</a:t>
            </a:r>
            <a:r>
              <a:rPr lang="en-US" sz="2800" dirty="0"/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	</a:t>
            </a:r>
            <a:r>
              <a:rPr lang="en-US" sz="2800" dirty="0">
                <a:solidFill>
                  <a:schemeClr val="tx2"/>
                </a:solidFill>
              </a:rPr>
              <a:t>return</a:t>
            </a:r>
            <a:r>
              <a:rPr lang="en-US" sz="2800" dirty="0"/>
              <a:t>	</a:t>
            </a:r>
            <a:r>
              <a:rPr lang="en-US" sz="2800" dirty="0" err="1"/>
              <a:t>Search(F</a:t>
            </a:r>
            <a:r>
              <a:rPr lang="en-US" sz="2800" dirty="0"/>
              <a:t>, assigned U {</a:t>
            </a:r>
            <a:r>
              <a:rPr lang="en-US" sz="2800" dirty="0" err="1"/>
              <a:t>x</a:t>
            </a:r>
            <a:r>
              <a:rPr lang="en-US" sz="2800" dirty="0"/>
              <a:t>=0}) ||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			</a:t>
            </a:r>
            <a:r>
              <a:rPr lang="en-US" sz="2800" dirty="0" err="1"/>
              <a:t>Search(F</a:t>
            </a:r>
            <a:r>
              <a:rPr lang="en-US" sz="2800" dirty="0"/>
              <a:t>, assigned U {</a:t>
            </a:r>
            <a:r>
              <a:rPr lang="en-US" sz="2800" dirty="0" err="1"/>
              <a:t>x</a:t>
            </a:r>
            <a:r>
              <a:rPr lang="en-US" sz="2800" dirty="0"/>
              <a:t>=1});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solidFill>
                  <a:schemeClr val="tx2"/>
                </a:solidFill>
              </a:rPr>
              <a:t>end</a:t>
            </a:r>
            <a:r>
              <a:rPr lang="en-US" sz="2800" dirty="0"/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    </a:t>
            </a:r>
          </a:p>
        </p:txBody>
      </p:sp>
      <p:sp>
        <p:nvSpPr>
          <p:cNvPr id="156676" name="Text Box 4"/>
          <p:cNvSpPr txBox="1">
            <a:spLocks noChangeArrowheads="1"/>
          </p:cNvSpPr>
          <p:nvPr/>
        </p:nvSpPr>
        <p:spPr bwMode="auto">
          <a:xfrm>
            <a:off x="1752600" y="5486400"/>
            <a:ext cx="7086600" cy="86177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>
                <a:solidFill>
                  <a:schemeClr val="accent2"/>
                </a:solidFill>
              </a:rPr>
              <a:t>Is this algorithm complete?  YES</a:t>
            </a:r>
          </a:p>
          <a:p>
            <a:pPr algn="l"/>
            <a:r>
              <a:rPr lang="en-US" dirty="0" smtClean="0">
                <a:solidFill>
                  <a:schemeClr val="accent2"/>
                </a:solidFill>
              </a:rPr>
              <a:t>What is its running time?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DPLL Efficiently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Key idea: avoid copying partial assignment and avoid copying formula at each decision point.</a:t>
            </a:r>
          </a:p>
          <a:p>
            <a:r>
              <a:rPr lang="en-US" dirty="0" smtClean="0"/>
              <a:t>Solutions:</a:t>
            </a:r>
          </a:p>
          <a:p>
            <a:pPr lvl="1"/>
            <a:r>
              <a:rPr lang="en-US" dirty="0" smtClean="0"/>
              <a:t>Decision stack keeps track of partial assignment, backtracking = popping</a:t>
            </a:r>
          </a:p>
          <a:p>
            <a:pPr lvl="1"/>
            <a:r>
              <a:rPr lang="en-US" dirty="0" smtClean="0"/>
              <a:t>Watched literal technique makes it unnecessary to ever modify original formula!</a:t>
            </a:r>
          </a:p>
          <a:p>
            <a:r>
              <a:rPr lang="en-US" dirty="0" smtClean="0">
                <a:hlinkClick r:id="rId2"/>
              </a:rPr>
              <a:t>Chaff: Engineering an Efficient SAT Solver</a:t>
            </a:r>
            <a:r>
              <a:rPr lang="en-US" dirty="0" smtClean="0"/>
              <a:t> by M. </a:t>
            </a:r>
            <a:r>
              <a:rPr lang="en-US" dirty="0" err="1" smtClean="0"/>
              <a:t>Moskewicz</a:t>
            </a:r>
            <a:r>
              <a:rPr lang="en-US" dirty="0" smtClean="0"/>
              <a:t>, C. Madigan, Y. Zhao, L. Zhang, S. </a:t>
            </a:r>
            <a:r>
              <a:rPr lang="en-US" dirty="0" err="1" smtClean="0"/>
              <a:t>Malik</a:t>
            </a:r>
            <a:r>
              <a:rPr lang="en-US" dirty="0" smtClean="0"/>
              <a:t>, 39th Design Automation Conference (DAC 2001), Las Vegas, June 2001. </a:t>
            </a:r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SatPlan</a:t>
            </a:r>
            <a:r>
              <a:rPr lang="en-US" dirty="0" smtClean="0"/>
              <a:t> demonstrations</a:t>
            </a:r>
          </a:p>
          <a:p>
            <a:r>
              <a:rPr lang="en-US" dirty="0" smtClean="0"/>
              <a:t>The secret sauce: Clause Learning</a:t>
            </a:r>
          </a:p>
          <a:p>
            <a:r>
              <a:rPr lang="en-US" dirty="0" smtClean="0"/>
              <a:t>Advanced problem encodings</a:t>
            </a:r>
          </a:p>
          <a:p>
            <a:r>
              <a:rPr lang="en-US" dirty="0" smtClean="0"/>
              <a:t>Limits of </a:t>
            </a:r>
            <a:r>
              <a:rPr lang="en-US" dirty="0" err="1" smtClean="0"/>
              <a:t>SatPlan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/>
              <a:t>Basic Backtrack Search for a Satisfying </a:t>
            </a:r>
            <a:r>
              <a:rPr lang="en-US" sz="3200" dirty="0" smtClean="0"/>
              <a:t>Model</a:t>
            </a:r>
            <a:endParaRPr lang="en-US" sz="3200" dirty="0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763000" cy="51355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Solve( F ): return </a:t>
            </a:r>
            <a:r>
              <a:rPr lang="en-US" sz="2800" dirty="0" err="1"/>
              <a:t>Search(F</a:t>
            </a:r>
            <a:r>
              <a:rPr lang="en-US" sz="2800" dirty="0"/>
              <a:t>, { });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Search( F, assigned ):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	</a:t>
            </a:r>
            <a:r>
              <a:rPr lang="en-US" sz="2800" dirty="0">
                <a:solidFill>
                  <a:schemeClr val="tx2"/>
                </a:solidFill>
              </a:rPr>
              <a:t>if</a:t>
            </a:r>
            <a:r>
              <a:rPr lang="en-US" sz="2800" dirty="0"/>
              <a:t> all variables in F are in assigned </a:t>
            </a:r>
            <a:r>
              <a:rPr lang="en-US" sz="2800" dirty="0">
                <a:solidFill>
                  <a:schemeClr val="tx2"/>
                </a:solidFill>
              </a:rPr>
              <a:t>then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		</a:t>
            </a:r>
            <a:r>
              <a:rPr lang="en-US" sz="2800" dirty="0">
                <a:solidFill>
                  <a:schemeClr val="tx2"/>
                </a:solidFill>
              </a:rPr>
              <a:t>if</a:t>
            </a:r>
            <a:r>
              <a:rPr lang="en-US" sz="2800" dirty="0" smtClean="0"/>
              <a:t> assigned |= F </a:t>
            </a:r>
            <a:r>
              <a:rPr lang="en-US" sz="2800" dirty="0">
                <a:solidFill>
                  <a:schemeClr val="tx2"/>
                </a:solidFill>
              </a:rPr>
              <a:t>then return</a:t>
            </a:r>
            <a:r>
              <a:rPr lang="en-US" sz="2800" dirty="0"/>
              <a:t> assigned;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		</a:t>
            </a:r>
            <a:r>
              <a:rPr lang="en-US" sz="2800" dirty="0">
                <a:solidFill>
                  <a:schemeClr val="tx2"/>
                </a:solidFill>
              </a:rPr>
              <a:t>else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tx2"/>
                </a:solidFill>
              </a:rPr>
              <a:t>return</a:t>
            </a:r>
            <a:r>
              <a:rPr lang="en-US" sz="2800" dirty="0"/>
              <a:t> FALSE;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	</a:t>
            </a:r>
            <a:r>
              <a:rPr lang="en-US" sz="2800" dirty="0">
                <a:solidFill>
                  <a:schemeClr val="tx2"/>
                </a:solidFill>
              </a:rPr>
              <a:t>choose</a:t>
            </a:r>
            <a:r>
              <a:rPr lang="en-US" sz="2800" dirty="0"/>
              <a:t> unassigned variable </a:t>
            </a:r>
            <a:r>
              <a:rPr lang="en-US" sz="2800" dirty="0" err="1"/>
              <a:t>x</a:t>
            </a:r>
            <a:r>
              <a:rPr lang="en-US" sz="2800" dirty="0"/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	</a:t>
            </a:r>
            <a:r>
              <a:rPr lang="en-US" sz="2800" dirty="0">
                <a:solidFill>
                  <a:schemeClr val="tx2"/>
                </a:solidFill>
              </a:rPr>
              <a:t>return</a:t>
            </a:r>
            <a:r>
              <a:rPr lang="en-US" sz="2800" dirty="0"/>
              <a:t>	</a:t>
            </a:r>
            <a:r>
              <a:rPr lang="en-US" sz="2800" dirty="0" err="1"/>
              <a:t>Search(F</a:t>
            </a:r>
            <a:r>
              <a:rPr lang="en-US" sz="2800" dirty="0"/>
              <a:t>, assigned U {</a:t>
            </a:r>
            <a:r>
              <a:rPr lang="en-US" sz="2800" dirty="0" err="1"/>
              <a:t>x</a:t>
            </a:r>
            <a:r>
              <a:rPr lang="en-US" sz="2800" dirty="0"/>
              <a:t>=0}) ||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			</a:t>
            </a:r>
            <a:r>
              <a:rPr lang="en-US" sz="2800" dirty="0" err="1"/>
              <a:t>Search(F</a:t>
            </a:r>
            <a:r>
              <a:rPr lang="en-US" sz="2800" dirty="0"/>
              <a:t>, assigned U {</a:t>
            </a:r>
            <a:r>
              <a:rPr lang="en-US" sz="2800" dirty="0" err="1"/>
              <a:t>x</a:t>
            </a:r>
            <a:r>
              <a:rPr lang="en-US" sz="2800" dirty="0"/>
              <a:t>=1});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solidFill>
                  <a:schemeClr val="tx2"/>
                </a:solidFill>
              </a:rPr>
              <a:t>end</a:t>
            </a:r>
            <a:r>
              <a:rPr lang="en-US" sz="2800" dirty="0"/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    </a:t>
            </a:r>
          </a:p>
        </p:txBody>
      </p:sp>
      <p:sp>
        <p:nvSpPr>
          <p:cNvPr id="156676" name="Text Box 4"/>
          <p:cNvSpPr txBox="1">
            <a:spLocks noChangeArrowheads="1"/>
          </p:cNvSpPr>
          <p:nvPr/>
        </p:nvSpPr>
        <p:spPr bwMode="auto">
          <a:xfrm>
            <a:off x="1752600" y="5486400"/>
            <a:ext cx="7086600" cy="86177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>
                <a:solidFill>
                  <a:schemeClr val="accent2"/>
                </a:solidFill>
              </a:rPr>
              <a:t>Is this algorithm complete?  YES</a:t>
            </a:r>
          </a:p>
          <a:p>
            <a:pPr algn="l"/>
            <a:r>
              <a:rPr lang="en-US" dirty="0" smtClean="0">
                <a:solidFill>
                  <a:schemeClr val="accent2"/>
                </a:solidFill>
              </a:rPr>
              <a:t>What is its running time?  </a:t>
            </a:r>
            <a:r>
              <a:rPr lang="en-US" dirty="0" err="1" smtClean="0">
                <a:solidFill>
                  <a:schemeClr val="accent2"/>
                </a:solidFill>
              </a:rPr>
              <a:t>O(n</a:t>
            </a:r>
            <a:r>
              <a:rPr lang="en-US" dirty="0" smtClean="0">
                <a:solidFill>
                  <a:schemeClr val="accent2"/>
                </a:solidFill>
              </a:rPr>
              <a:t>) and </a:t>
            </a:r>
            <a:r>
              <a:rPr lang="en-US" dirty="0" err="1" smtClean="0">
                <a:solidFill>
                  <a:schemeClr val="accent2"/>
                </a:solidFill>
              </a:rPr>
              <a:t>o(n</a:t>
            </a:r>
            <a:r>
              <a:rPr lang="en-US" dirty="0" smtClean="0">
                <a:solidFill>
                  <a:schemeClr val="accent2"/>
                </a:solidFill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Propagating Constraints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/>
              <a:t>Suppose formula contains</a:t>
            </a:r>
          </a:p>
          <a:p>
            <a:pPr lvl="1">
              <a:buFontTx/>
              <a:buNone/>
            </a:pPr>
            <a:r>
              <a:rPr lang="en-US" dirty="0"/>
              <a:t>			(A </a:t>
            </a:r>
            <a:r>
              <a:rPr lang="en-US" dirty="0" err="1"/>
              <a:t>v</a:t>
            </a:r>
            <a:r>
              <a:rPr lang="en-US" dirty="0"/>
              <a:t> B </a:t>
            </a:r>
            <a:r>
              <a:rPr lang="en-US" dirty="0" err="1"/>
              <a:t>v</a:t>
            </a:r>
            <a:r>
              <a:rPr lang="en-US" dirty="0"/>
              <a:t> ~C)</a:t>
            </a:r>
          </a:p>
          <a:p>
            <a:pPr>
              <a:buFontTx/>
              <a:buNone/>
            </a:pPr>
            <a:r>
              <a:rPr lang="en-US" dirty="0"/>
              <a:t>	and we set A=0.  </a:t>
            </a:r>
          </a:p>
          <a:p>
            <a:r>
              <a:rPr lang="en-US" dirty="0"/>
              <a:t>What is the resulting constraint on the remaining variables B and C?</a:t>
            </a:r>
          </a:p>
          <a:p>
            <a:pPr lvl="1">
              <a:buFontTx/>
              <a:buNone/>
            </a:pPr>
            <a:r>
              <a:rPr lang="en-US" dirty="0"/>
              <a:t>			</a:t>
            </a:r>
            <a:r>
              <a:rPr lang="en-US" dirty="0">
                <a:solidFill>
                  <a:schemeClr val="tx2"/>
                </a:solidFill>
              </a:rPr>
              <a:t>(B </a:t>
            </a:r>
            <a:r>
              <a:rPr lang="en-US" dirty="0" err="1">
                <a:solidFill>
                  <a:schemeClr val="tx2"/>
                </a:solidFill>
              </a:rPr>
              <a:t>v</a:t>
            </a:r>
            <a:r>
              <a:rPr lang="en-US" dirty="0">
                <a:solidFill>
                  <a:schemeClr val="tx2"/>
                </a:solidFill>
              </a:rPr>
              <a:t> ~C)</a:t>
            </a:r>
          </a:p>
          <a:p>
            <a:r>
              <a:rPr lang="en-US" dirty="0"/>
              <a:t>Suppose instead we set A=1.  What is the resulting constraint on B and C?</a:t>
            </a:r>
          </a:p>
          <a:p>
            <a:pPr lvl="1">
              <a:buFontTx/>
              <a:buNone/>
            </a:pPr>
            <a:r>
              <a:rPr lang="en-US" dirty="0"/>
              <a:t>			</a:t>
            </a:r>
            <a:r>
              <a:rPr lang="en-US" i="1" dirty="0">
                <a:solidFill>
                  <a:schemeClr val="tx2"/>
                </a:solidFill>
              </a:rPr>
              <a:t>No constraint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Empty Clauses and Formulas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Suppose a clause in F is shortened until it become empty.  What does this mean about F and the partial assignment?</a:t>
            </a:r>
          </a:p>
          <a:p>
            <a:pPr lvl="1">
              <a:buFontTx/>
              <a:buNone/>
            </a:pPr>
            <a:r>
              <a:rPr lang="en-US"/>
              <a:t>	</a:t>
            </a:r>
            <a:r>
              <a:rPr lang="en-US" i="1">
                <a:solidFill>
                  <a:schemeClr val="tx2"/>
                </a:solidFill>
              </a:rPr>
              <a:t>F cannot be satisfied by any way of completing the assignment; must backtrack</a:t>
            </a:r>
          </a:p>
          <a:p>
            <a:r>
              <a:rPr lang="en-US"/>
              <a:t>Suppose all the clauses in F disappear.  What does this mean?</a:t>
            </a:r>
          </a:p>
          <a:p>
            <a:pPr lvl="1">
              <a:buFontTx/>
              <a:buNone/>
            </a:pPr>
            <a:r>
              <a:rPr lang="en-US"/>
              <a:t>	</a:t>
            </a:r>
            <a:r>
              <a:rPr lang="en-US" i="1">
                <a:solidFill>
                  <a:schemeClr val="tx2"/>
                </a:solidFill>
              </a:rPr>
              <a:t>F is satisfied by any completion of the partial assignment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3333FF"/>
      </a:dk2>
      <a:lt2>
        <a:srgbClr val="969696"/>
      </a:lt2>
      <a:accent1>
        <a:srgbClr val="FBDF53"/>
      </a:accent1>
      <a:accent2>
        <a:srgbClr val="FF0000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0000"/>
      </a:accent6>
      <a:hlink>
        <a:srgbClr val="996633"/>
      </a:hlink>
      <a:folHlink>
        <a:srgbClr val="99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3333FF"/>
        </a:dk2>
        <a:lt2>
          <a:srgbClr val="969696"/>
        </a:lt2>
        <a:accent1>
          <a:srgbClr val="FBDF53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0000"/>
        </a:accent6>
        <a:hlink>
          <a:srgbClr val="996633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TAS Slides(WB)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ITAS Slides(WB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TAS Slides(WB)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AS Slides(WB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AS Slides(WB)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AS Slides(WB)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AS Slides(WB)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AS Slides(WB)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AS Slides(WB)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ITAS Slides(WB)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ITAS Slides(WB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TAS Slides(WB)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AS Slides(WB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AS Slides(WB)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AS Slides(WB)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AS Slides(WB)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AS Slides(WB)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AS Slides(WB)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880</TotalTime>
  <Words>3902</Words>
  <Application>Microsoft Macintosh PowerPoint</Application>
  <PresentationFormat>On-screen Show (4:3)</PresentationFormat>
  <Paragraphs>570</Paragraphs>
  <Slides>61</Slides>
  <Notes>51</Notes>
  <HiddenSlides>0</HiddenSlides>
  <MMClips>0</MMClips>
  <ScaleCrop>false</ScaleCrop>
  <HeadingPairs>
    <vt:vector size="6" baseType="variant">
      <vt:variant>
        <vt:lpstr>Design Template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61</vt:i4>
      </vt:variant>
    </vt:vector>
  </HeadingPairs>
  <TitlesOfParts>
    <vt:vector size="66" baseType="lpstr">
      <vt:lpstr>Default Design</vt:lpstr>
      <vt:lpstr>ITAS Slides(WB)</vt:lpstr>
      <vt:lpstr>1_ITAS Slides(WB)</vt:lpstr>
      <vt:lpstr>Bitmap Image</vt:lpstr>
      <vt:lpstr>Equation</vt:lpstr>
      <vt:lpstr>  Logical Foundations of AI  SAT</vt:lpstr>
      <vt:lpstr>Resolution Refutation Proof</vt:lpstr>
      <vt:lpstr>Today and Thursday</vt:lpstr>
      <vt:lpstr>Efficient Backtrack Search  for Satisfiability Testing</vt:lpstr>
      <vt:lpstr>Basic Backtrack Search for a Satisfying Model</vt:lpstr>
      <vt:lpstr>Basic Backtrack Search for a Satisfying Model</vt:lpstr>
      <vt:lpstr>Basic Backtrack Search for a Satisfying Model</vt:lpstr>
      <vt:lpstr>Propagating Constraints</vt:lpstr>
      <vt:lpstr>Empty Clauses and Formulas</vt:lpstr>
      <vt:lpstr>Better Backtrack Search</vt:lpstr>
      <vt:lpstr>Unit Propagation</vt:lpstr>
      <vt:lpstr>Even Better Backtrack Search</vt:lpstr>
      <vt:lpstr>Pure Literal Rule</vt:lpstr>
      <vt:lpstr>Davis-Putnam-Logemann-Loveland Procedure (DPLL)</vt:lpstr>
      <vt:lpstr>DPLL on the Unicorn</vt:lpstr>
      <vt:lpstr>Converting DPLL Tree to a Resolution Proof</vt:lpstr>
      <vt:lpstr>DPLL and Resolution</vt:lpstr>
      <vt:lpstr>Scaling Up</vt:lpstr>
      <vt:lpstr>Slide 19</vt:lpstr>
      <vt:lpstr>Slide 20</vt:lpstr>
      <vt:lpstr>Slide 21</vt:lpstr>
      <vt:lpstr>Slide 22</vt:lpstr>
      <vt:lpstr>Local Search Strategies: From N-Queens to Walksat</vt:lpstr>
      <vt:lpstr>Greedy Local Search</vt:lpstr>
      <vt:lpstr>N-Queens Local Search, Version 1</vt:lpstr>
      <vt:lpstr>N-Queens Local Search, Version 2</vt:lpstr>
      <vt:lpstr>N Queens Demo</vt:lpstr>
      <vt:lpstr>SAT Translation</vt:lpstr>
      <vt:lpstr>Greedy Local Search for SAT</vt:lpstr>
      <vt:lpstr>Local Search Landscape</vt:lpstr>
      <vt:lpstr>States Where Greedy Search Must Succeed</vt:lpstr>
      <vt:lpstr>States Where Greedy Search Must Succeed</vt:lpstr>
      <vt:lpstr>States Where Greedy Search Might Succeed</vt:lpstr>
      <vt:lpstr>States Where Greedy Search Might Succeed</vt:lpstr>
      <vt:lpstr>Local Search Landscape</vt:lpstr>
      <vt:lpstr>Variations of Greedy Search</vt:lpstr>
      <vt:lpstr>Restarts</vt:lpstr>
      <vt:lpstr>Uphill Moves: Random Noise</vt:lpstr>
      <vt:lpstr>Uphill Moves: Simulated Annealing (Constant Temperature)</vt:lpstr>
      <vt:lpstr>Slide 40</vt:lpstr>
      <vt:lpstr>Uphill Moves: Simulated Annealing (Geometric Cooling Schedule)</vt:lpstr>
      <vt:lpstr>Simulated Annealing</vt:lpstr>
      <vt:lpstr>Coming Up</vt:lpstr>
      <vt:lpstr>Smarter Noise Strategies </vt:lpstr>
      <vt:lpstr>Random Walk for SAT</vt:lpstr>
      <vt:lpstr>Random Walk for SAT</vt:lpstr>
      <vt:lpstr>Random Walk Local Search</vt:lpstr>
      <vt:lpstr>Properties of Random Walk</vt:lpstr>
      <vt:lpstr>Properties of Random Walk</vt:lpstr>
      <vt:lpstr>Properties of Random Walk</vt:lpstr>
      <vt:lpstr>Greedy Random Walk</vt:lpstr>
      <vt:lpstr>Refining Greedy Random Walk</vt:lpstr>
      <vt:lpstr>Walksat</vt:lpstr>
      <vt:lpstr>Effect of Walksat Optimizations</vt:lpstr>
      <vt:lpstr>Walksat Today</vt:lpstr>
      <vt:lpstr>Implementing Walksat Efficiently</vt:lpstr>
      <vt:lpstr>Implementing Walksat Efficiently</vt:lpstr>
      <vt:lpstr>Picking a Random Unsatisfied Clause</vt:lpstr>
      <vt:lpstr>Computing Break Efficiently</vt:lpstr>
      <vt:lpstr>Implementing DPLL Efficiently</vt:lpstr>
      <vt:lpstr>Tuesday</vt:lpstr>
    </vt:vector>
  </TitlesOfParts>
  <Company>CSE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kautz</dc:creator>
  <cp:lastModifiedBy>Henry Kautz</cp:lastModifiedBy>
  <cp:revision>56</cp:revision>
  <dcterms:created xsi:type="dcterms:W3CDTF">2010-10-19T13:48:52Z</dcterms:created>
  <dcterms:modified xsi:type="dcterms:W3CDTF">2010-10-19T13:49:22Z</dcterms:modified>
</cp:coreProperties>
</file>