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Equation1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Equation2.bin" ContentType="application/vnd.openxmlformats-officedocument.oleObject"/>
  <Override PartName="/ppt/embeddings/oleObject6.bin" ContentType="application/vnd.openxmlformats-officedocument.oleObject"/>
  <Override PartName="/ppt/embeddings/Microsoft_Equation3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690" r:id="rId4"/>
    <p:sldMasterId id="2147483707" r:id="rId5"/>
    <p:sldMasterId id="2147483724" r:id="rId6"/>
  </p:sldMasterIdLst>
  <p:sldIdLst>
    <p:sldId id="256" r:id="rId7"/>
    <p:sldId id="257" r:id="rId8"/>
    <p:sldId id="308" r:id="rId9"/>
    <p:sldId id="309" r:id="rId10"/>
    <p:sldId id="310" r:id="rId11"/>
    <p:sldId id="307" r:id="rId12"/>
    <p:sldId id="258" r:id="rId13"/>
    <p:sldId id="260" r:id="rId14"/>
    <p:sldId id="261" r:id="rId15"/>
    <p:sldId id="262" r:id="rId16"/>
    <p:sldId id="263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9" r:id="rId48"/>
    <p:sldId id="300" r:id="rId49"/>
    <p:sldId id="301" r:id="rId50"/>
    <p:sldId id="302" r:id="rId51"/>
    <p:sldId id="305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7D3F-34AE-C241-BE70-C42EE8C3A39E}" type="datetimeFigureOut">
              <a:rPr lang="en-US" smtClean="0"/>
              <a:t>12/7/10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6850-111F-2447-9573-1F3FDDB4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4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7D3F-34AE-C241-BE70-C42EE8C3A39E}" type="datetimeFigureOut">
              <a:rPr lang="en-US" smtClean="0"/>
              <a:t>12/7/10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6850-111F-2447-9573-1F3FDDB4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4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7D3F-34AE-C241-BE70-C42EE8C3A39E}" type="datetimeFigureOut">
              <a:rPr lang="en-US" smtClean="0"/>
              <a:t>12/7/10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6850-111F-2447-9573-1F3FDDB4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3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0BFBD5-96D0-7E45-BC44-D5BF0E4D90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2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51CFC1-9DCC-4948-BE6A-9EF5F3A308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88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310B716-B7C0-6C44-BE7D-D8AAB2BE34B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81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76EC28-EA74-8049-ABAF-4E79C6C31B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03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AE3A30A-9740-974A-B1B2-6782752089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9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C0575-2B01-9841-8C12-BE4053FF0C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3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733A61-9342-F04D-8872-7E4160900D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67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11AF350-B2E6-394F-A817-2A4FCF9BAB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3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7D3F-34AE-C241-BE70-C42EE8C3A39E}" type="datetimeFigureOut">
              <a:rPr lang="en-US" smtClean="0"/>
              <a:t>12/7/10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6850-111F-2447-9573-1F3FDDB4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6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02EEE5-1D55-0348-8DAF-FFD36AA330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11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D0310C-C3DC-3E48-B5EF-784053D4A24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0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9AD130-B2F8-9644-A6B2-4A70FA3D88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31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28600"/>
            <a:ext cx="7772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C12B17A-DB22-2440-B391-8BAC23C9375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99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BDBC20-7DFB-6145-B400-6B022710BC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5530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0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0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0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0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33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7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42399-1B9A-9B40-BEC4-01288FA05C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4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AC490-79E4-BD40-972F-FF57163A4D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57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D62C5-EA9D-D443-8751-CF83FC0EB3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78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85858-C861-C74D-B2D2-8595F3011B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66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3229A-C047-0C48-B8ED-DFCA4862CB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7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7D3F-34AE-C241-BE70-C42EE8C3A39E}" type="datetimeFigureOut">
              <a:rPr lang="en-US" smtClean="0"/>
              <a:t>12/7/10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6850-111F-2447-9573-1F3FDDB4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42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13143-F585-D042-8DDB-1E6DCFF238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1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12B72-1BB4-4140-9BBC-F7EBBE0751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93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780E4-5243-1A46-8FE6-55CC264BD1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19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13547-87E1-8346-8F5B-1C7CFFF32A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88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A6257-3360-D24A-BBA2-49D2E34992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46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C3AFB0-53C1-5647-BE86-4BBD77114E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64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8DD368-C638-E742-94EB-0664D94D86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24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DB5061-A029-CE43-A2B1-447C696B0A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6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A5A3DE9-4753-2C4C-8A9E-FF247D7A67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37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8124D6-FDC0-334F-B725-22F8C227DE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6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7D3F-34AE-C241-BE70-C42EE8C3A39E}" type="datetimeFigureOut">
              <a:rPr lang="en-US" smtClean="0"/>
              <a:t>12/7/10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6850-111F-2447-9573-1F3FDDB4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77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BDBC20-7DFB-6145-B400-6B022710BC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5530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0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0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0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0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33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2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42399-1B9A-9B40-BEC4-01288FA05C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098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AC490-79E4-BD40-972F-FF57163A4D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75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D62C5-EA9D-D443-8751-CF83FC0EB3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25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85858-C861-C74D-B2D2-8595F3011B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00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3229A-C047-0C48-B8ED-DFCA4862CB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60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13143-F585-D042-8DDB-1E6DCFF238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1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12B72-1BB4-4140-9BBC-F7EBBE0751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44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780E4-5243-1A46-8FE6-55CC264BD1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46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13547-87E1-8346-8F5B-1C7CFFF32A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7D3F-34AE-C241-BE70-C42EE8C3A39E}" type="datetimeFigureOut">
              <a:rPr lang="en-US" smtClean="0"/>
              <a:t>12/7/10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6850-111F-2447-9573-1F3FDDB4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90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A6257-3360-D24A-BBA2-49D2E34992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90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C3AFB0-53C1-5647-BE86-4BBD77114E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49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8DD368-C638-E742-94EB-0664D94D86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623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DB5061-A029-CE43-A2B1-447C696B0A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04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A5A3DE9-4753-2C4C-8A9E-FF247D7A67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81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8124D6-FDC0-334F-B725-22F8C227DE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23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BDBC20-7DFB-6145-B400-6B022710BC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5530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0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0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0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0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33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5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42399-1B9A-9B40-BEC4-01288FA05C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791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AC490-79E4-BD40-972F-FF57163A4D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419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D62C5-EA9D-D443-8751-CF83FC0EB3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1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7D3F-34AE-C241-BE70-C42EE8C3A39E}" type="datetimeFigureOut">
              <a:rPr lang="en-US" smtClean="0"/>
              <a:t>12/7/10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6850-111F-2447-9573-1F3FDDB4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53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85858-C861-C74D-B2D2-8595F3011B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977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3229A-C047-0C48-B8ED-DFCA4862CB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786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13143-F585-D042-8DDB-1E6DCFF238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956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12B72-1BB4-4140-9BBC-F7EBBE0751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615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780E4-5243-1A46-8FE6-55CC264BD1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117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13547-87E1-8346-8F5B-1C7CFFF32A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85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A6257-3360-D24A-BBA2-49D2E34992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99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C3AFB0-53C1-5647-BE86-4BBD77114E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944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8DD368-C638-E742-94EB-0664D94D86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97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DB5061-A029-CE43-A2B1-447C696B0A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8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7D3F-34AE-C241-BE70-C42EE8C3A39E}" type="datetimeFigureOut">
              <a:rPr lang="en-US" smtClean="0"/>
              <a:t>12/7/10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6850-111F-2447-9573-1F3FDDB4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02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A5A3DE9-4753-2C4C-8A9E-FF247D7A67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122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8124D6-FDC0-334F-B725-22F8C227DE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124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BDBC20-7DFB-6145-B400-6B022710BC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5530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0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0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0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0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1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2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33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33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3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42399-1B9A-9B40-BEC4-01288FA05C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110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AC490-79E4-BD40-972F-FF57163A4D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64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D62C5-EA9D-D443-8751-CF83FC0EB3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158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85858-C861-C74D-B2D2-8595F3011B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764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3229A-C047-0C48-B8ED-DFCA4862CB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712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13143-F585-D042-8DDB-1E6DCFF238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549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12B72-1BB4-4140-9BBC-F7EBBE0751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8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7D3F-34AE-C241-BE70-C42EE8C3A39E}" type="datetimeFigureOut">
              <a:rPr lang="en-US" smtClean="0"/>
              <a:t>12/7/10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6850-111F-2447-9573-1F3FDDB4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77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780E4-5243-1A46-8FE6-55CC264BD1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391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13547-87E1-8346-8F5B-1C7CFFF32A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311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A6257-3360-D24A-BBA2-49D2E34992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166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C3AFB0-53C1-5647-BE86-4BBD77114E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888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8DD368-C638-E742-94EB-0664D94D86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121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DB5061-A029-CE43-A2B1-447C696B0A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217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A5A3DE9-4753-2C4C-8A9E-FF247D7A67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619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8124D6-FDC0-334F-B725-22F8C227DE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8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7D3F-34AE-C241-BE70-C42EE8C3A39E}" type="datetimeFigureOut">
              <a:rPr lang="en-US" smtClean="0"/>
              <a:t>12/7/10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6850-111F-2447-9573-1F3FDDB4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0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D7D3F-34AE-C241-BE70-C42EE8C3A39E}" type="datetimeFigureOut">
              <a:rPr lang="en-US" smtClean="0"/>
              <a:t>12/7/10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F6850-111F-2447-9573-1F3FDDB4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2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alibri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8D3C932-05AF-1343-BF83-8A6D2F37FAB5}" type="slidenum">
              <a:rPr lang="en-US" smtClean="0">
                <a:solidFill>
                  <a:srgbClr val="FFFFFF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3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o"/>
        <a:defRPr sz="28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charset="2"/>
        <a:buChar char="·"/>
        <a:defRPr sz="240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ú"/>
        <a:defRPr sz="200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B106EF6-4FD0-874A-892D-0F6B0A6D8451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428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87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B106EF6-4FD0-874A-892D-0F6B0A6D8451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428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44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B106EF6-4FD0-874A-892D-0F6B0A6D8451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428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08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B106EF6-4FD0-874A-892D-0F6B0A6D8451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428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36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8.w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1.wmf"/><Relationship Id="rId7" Type="http://schemas.openxmlformats.org/officeDocument/2006/relationships/oleObject" Target="../embeddings/Microsoft_Equation4.bin"/><Relationship Id="rId8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wmf"/><Relationship Id="rId7" Type="http://schemas.openxmlformats.org/officeDocument/2006/relationships/oleObject" Target="../embeddings/Microsoft_Equation1.bin"/><Relationship Id="rId8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2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Logical Foundations of 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Markov Logic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7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Solve localization and joint activity recognition simultaneously for all players</a:t>
            </a:r>
          </a:p>
          <a:p>
            <a:r>
              <a:rPr lang="en-US" dirty="0" smtClean="0"/>
              <a:t>Inputs:</a:t>
            </a:r>
          </a:p>
          <a:p>
            <a:pPr lvl="1"/>
            <a:r>
              <a:rPr lang="en-US" dirty="0" smtClean="0"/>
              <a:t>Raw GPS data from each player</a:t>
            </a:r>
          </a:p>
          <a:p>
            <a:pPr lvl="1"/>
            <a:r>
              <a:rPr lang="en-US" dirty="0" smtClean="0"/>
              <a:t>Spatial constraints</a:t>
            </a:r>
          </a:p>
          <a:p>
            <a:pPr lvl="1"/>
            <a:r>
              <a:rPr lang="en-US" dirty="0" smtClean="0"/>
              <a:t>Rules of Capture the Flag</a:t>
            </a:r>
          </a:p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Most likely joint trajectory of all players</a:t>
            </a:r>
          </a:p>
          <a:p>
            <a:pPr lvl="1"/>
            <a:r>
              <a:rPr lang="en-US" dirty="0" smtClean="0"/>
              <a:t>Joint (and individual)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0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is a problem in </a:t>
            </a:r>
            <a:r>
              <a:rPr lang="en-US" dirty="0" smtClean="0">
                <a:solidFill>
                  <a:srgbClr val="FFFF00"/>
                </a:solidFill>
              </a:rPr>
              <a:t>relational inference</a:t>
            </a:r>
          </a:p>
          <a:p>
            <a:pPr lvl="1"/>
            <a:r>
              <a:rPr lang="en-US" dirty="0" smtClean="0"/>
              <a:t>Estimate of each player's location &amp; activities affects estimates for other players</a:t>
            </a:r>
          </a:p>
          <a:p>
            <a:r>
              <a:rPr lang="en-US" dirty="0" smtClean="0"/>
              <a:t>Rules of the game are </a:t>
            </a:r>
            <a:r>
              <a:rPr lang="en-US" dirty="0" smtClean="0">
                <a:solidFill>
                  <a:srgbClr val="FFFF00"/>
                </a:solidFill>
              </a:rPr>
              <a:t>declarative and logical</a:t>
            </a:r>
          </a:p>
          <a:p>
            <a:pPr lvl="1"/>
            <a:r>
              <a:rPr lang="en-US" dirty="0" smtClean="0"/>
              <a:t>A player might cheat, but the rules are the rules!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Tool: Markov Logic </a:t>
            </a:r>
            <a:r>
              <a:rPr lang="en-US" sz="2595" dirty="0" smtClean="0">
                <a:solidFill>
                  <a:srgbClr val="FFFF00"/>
                </a:solidFill>
              </a:rPr>
              <a:t>(</a:t>
            </a:r>
            <a:r>
              <a:rPr lang="en-US" sz="2595" dirty="0" err="1" smtClean="0">
                <a:solidFill>
                  <a:srgbClr val="FFFF00"/>
                </a:solidFill>
              </a:rPr>
              <a:t>Domingos</a:t>
            </a:r>
            <a:r>
              <a:rPr lang="en-US" sz="2595" dirty="0" smtClean="0">
                <a:solidFill>
                  <a:srgbClr val="FFFF00"/>
                </a:solidFill>
              </a:rPr>
              <a:t> 2006)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Statistical-relational KR system</a:t>
            </a:r>
          </a:p>
          <a:p>
            <a:pPr lvl="1"/>
            <a:r>
              <a:rPr lang="en-US" dirty="0" smtClean="0"/>
              <a:t>Syntax: first-order logic + weights</a:t>
            </a:r>
          </a:p>
          <a:p>
            <a:pPr lvl="1"/>
            <a:r>
              <a:rPr lang="en-US" dirty="0" smtClean="0"/>
              <a:t>Defines a conditional random field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468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Denoising</a:t>
            </a:r>
            <a:r>
              <a:rPr lang="en-US" dirty="0" smtClean="0"/>
              <a:t> GPS Data: Snapping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phd\year2\area paper\presentation\JOSM-game-4.png"/>
          <p:cNvPicPr>
            <a:picLocks noChangeAspect="1" noChangeArrowheads="1"/>
          </p:cNvPicPr>
          <p:nvPr/>
        </p:nvPicPr>
        <p:blipFill>
          <a:blip r:embed="rId2"/>
          <a:srcRect b="8990"/>
          <a:stretch>
            <a:fillRect/>
          </a:stretch>
        </p:blipFill>
        <p:spPr bwMode="auto">
          <a:xfrm>
            <a:off x="1371600" y="1295400"/>
            <a:ext cx="675119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3657600" y="2209800"/>
            <a:ext cx="5076174" cy="3384116"/>
            <a:chOff x="5029200" y="1905000"/>
            <a:chExt cx="2743200" cy="1828800"/>
          </a:xfrm>
        </p:grpSpPr>
        <p:sp>
          <p:nvSpPr>
            <p:cNvPr id="8" name="Rectangle 7"/>
            <p:cNvSpPr/>
            <p:nvPr/>
          </p:nvSpPr>
          <p:spPr>
            <a:xfrm>
              <a:off x="5029200" y="1905000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969696"/>
                </a:solidFill>
                <a:latin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43600" y="1905000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969696"/>
                </a:solidFill>
                <a:latin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3600" y="2819400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969696"/>
                </a:solidFill>
                <a:latin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9200" y="2819400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969696"/>
                </a:solidFill>
                <a:latin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1905000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969696"/>
                </a:solidFill>
                <a:latin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0" y="2819400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969696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Snapping</a:t>
            </a:r>
            <a:endParaRPr lang="en-US" dirty="0"/>
          </a:p>
        </p:txBody>
      </p:sp>
      <p:pic>
        <p:nvPicPr>
          <p:cNvPr id="3074" name="Picture 2" descr="D:\phd\year2\area paper\presentation\JOSM-game-4.png"/>
          <p:cNvPicPr>
            <a:picLocks noChangeAspect="1" noChangeArrowheads="1"/>
          </p:cNvPicPr>
          <p:nvPr/>
        </p:nvPicPr>
        <p:blipFill>
          <a:blip r:embed="rId2"/>
          <a:srcRect b="8990"/>
          <a:stretch>
            <a:fillRect/>
          </a:stretch>
        </p:blipFill>
        <p:spPr bwMode="auto">
          <a:xfrm>
            <a:off x="-381000" y="1143000"/>
            <a:ext cx="3788224" cy="2993011"/>
          </a:xfrm>
          <a:prstGeom prst="rect">
            <a:avLst/>
          </a:prstGeom>
          <a:noFill/>
        </p:spPr>
      </p:pic>
      <p:sp>
        <p:nvSpPr>
          <p:cNvPr id="6" name="Flowchart: Connector 5"/>
          <p:cNvSpPr/>
          <p:nvPr/>
        </p:nvSpPr>
        <p:spPr>
          <a:xfrm>
            <a:off x="4157597" y="3852797"/>
            <a:ext cx="416498" cy="41649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4" name="Straight Arrow Connector 23"/>
          <p:cNvCxnSpPr>
            <a:stCxn id="6" idx="7"/>
            <a:endCxn id="7" idx="3"/>
          </p:cNvCxnSpPr>
          <p:nvPr/>
        </p:nvCxnSpPr>
        <p:spPr>
          <a:xfrm rot="5400000" flipH="1" flipV="1">
            <a:off x="5232303" y="1922301"/>
            <a:ext cx="1272289" cy="2710695"/>
          </a:xfrm>
          <a:prstGeom prst="straightConnector1">
            <a:avLst/>
          </a:prstGeom>
          <a:ln w="76200" cap="rnd">
            <a:solidFill>
              <a:schemeClr val="bg1"/>
            </a:solidFill>
            <a:prstDash val="dash"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ultiply 32"/>
          <p:cNvSpPr/>
          <p:nvPr/>
        </p:nvSpPr>
        <p:spPr>
          <a:xfrm>
            <a:off x="7467600" y="2590800"/>
            <a:ext cx="846030" cy="846030"/>
          </a:xfrm>
          <a:prstGeom prst="mathMultiply">
            <a:avLst>
              <a:gd name="adj1" fmla="val 10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6" name="Straight Arrow Connector 25"/>
          <p:cNvCxnSpPr>
            <a:endCxn id="6" idx="2"/>
          </p:cNvCxnSpPr>
          <p:nvPr/>
        </p:nvCxnSpPr>
        <p:spPr>
          <a:xfrm>
            <a:off x="3276600" y="3886200"/>
            <a:ext cx="880997" cy="174846"/>
          </a:xfrm>
          <a:prstGeom prst="straightConnector1">
            <a:avLst/>
          </a:prstGeom>
          <a:ln w="76200" cap="rnd">
            <a:solidFill>
              <a:schemeClr val="bg1"/>
            </a:solidFill>
            <a:prstDash val="dash"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</p:cNvCxnSpPr>
          <p:nvPr/>
        </p:nvCxnSpPr>
        <p:spPr>
          <a:xfrm flipV="1">
            <a:off x="7579298" y="1752600"/>
            <a:ext cx="1412302" cy="741649"/>
          </a:xfrm>
          <a:prstGeom prst="straightConnector1">
            <a:avLst/>
          </a:prstGeom>
          <a:ln w="76200" cap="rnd">
            <a:solidFill>
              <a:schemeClr val="bg1"/>
            </a:solidFill>
            <a:prstDash val="dash"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ultiply 30"/>
          <p:cNvSpPr/>
          <p:nvPr/>
        </p:nvSpPr>
        <p:spPr>
          <a:xfrm>
            <a:off x="4038600" y="2590800"/>
            <a:ext cx="846030" cy="846030"/>
          </a:xfrm>
          <a:prstGeom prst="mathMultiply">
            <a:avLst>
              <a:gd name="adj1" fmla="val 10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5715000" y="2590800"/>
            <a:ext cx="846030" cy="846030"/>
          </a:xfrm>
          <a:prstGeom prst="mathMultiply">
            <a:avLst>
              <a:gd name="adj1" fmla="val 10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7391400" y="4343400"/>
            <a:ext cx="846030" cy="846030"/>
          </a:xfrm>
          <a:prstGeom prst="mathMultiply">
            <a:avLst>
              <a:gd name="adj1" fmla="val 10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Multiply 34"/>
          <p:cNvSpPr/>
          <p:nvPr/>
        </p:nvSpPr>
        <p:spPr>
          <a:xfrm>
            <a:off x="5791200" y="4343400"/>
            <a:ext cx="846030" cy="846030"/>
          </a:xfrm>
          <a:prstGeom prst="mathMultiply">
            <a:avLst>
              <a:gd name="adj1" fmla="val 10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4114800" y="4343400"/>
            <a:ext cx="846030" cy="846030"/>
          </a:xfrm>
          <a:prstGeom prst="mathMultiply">
            <a:avLst>
              <a:gd name="adj1" fmla="val 10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7162800" y="2286000"/>
            <a:ext cx="416498" cy="41649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55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3657600" y="2209800"/>
            <a:ext cx="5076174" cy="3384116"/>
            <a:chOff x="5029200" y="1905000"/>
            <a:chExt cx="2743200" cy="1828800"/>
          </a:xfrm>
        </p:grpSpPr>
        <p:sp>
          <p:nvSpPr>
            <p:cNvPr id="8" name="Rectangle 7"/>
            <p:cNvSpPr/>
            <p:nvPr/>
          </p:nvSpPr>
          <p:spPr>
            <a:xfrm>
              <a:off x="5029200" y="1905000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969696"/>
                </a:solidFill>
                <a:latin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43600" y="1905000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969696"/>
                </a:solidFill>
                <a:latin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3600" y="2819400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969696"/>
                </a:solidFill>
                <a:latin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9200" y="2819400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969696"/>
                </a:solidFill>
                <a:latin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1905000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969696"/>
                </a:solidFill>
                <a:latin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0" y="2819400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969696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Snapping</a:t>
            </a:r>
            <a:endParaRPr lang="en-US" dirty="0"/>
          </a:p>
        </p:txBody>
      </p:sp>
      <p:pic>
        <p:nvPicPr>
          <p:cNvPr id="3074" name="Picture 2" descr="D:\phd\year2\area paper\presentation\JOSM-game-4.png"/>
          <p:cNvPicPr>
            <a:picLocks noChangeAspect="1" noChangeArrowheads="1"/>
          </p:cNvPicPr>
          <p:nvPr/>
        </p:nvPicPr>
        <p:blipFill>
          <a:blip r:embed="rId2"/>
          <a:srcRect b="8990"/>
          <a:stretch>
            <a:fillRect/>
          </a:stretch>
        </p:blipFill>
        <p:spPr bwMode="auto">
          <a:xfrm>
            <a:off x="-381000" y="1143000"/>
            <a:ext cx="3788224" cy="2993011"/>
          </a:xfrm>
          <a:prstGeom prst="rect">
            <a:avLst/>
          </a:prstGeom>
          <a:noFill/>
        </p:spPr>
      </p:pic>
      <p:sp>
        <p:nvSpPr>
          <p:cNvPr id="6" name="Flowchart: Connector 5"/>
          <p:cNvSpPr/>
          <p:nvPr/>
        </p:nvSpPr>
        <p:spPr>
          <a:xfrm>
            <a:off x="4343400" y="4572000"/>
            <a:ext cx="416498" cy="41649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4" name="Straight Arrow Connector 23"/>
          <p:cNvCxnSpPr>
            <a:stCxn id="6" idx="7"/>
            <a:endCxn id="7" idx="3"/>
          </p:cNvCxnSpPr>
          <p:nvPr/>
        </p:nvCxnSpPr>
        <p:spPr>
          <a:xfrm rot="5400000" flipH="1" flipV="1">
            <a:off x="5499003" y="2374803"/>
            <a:ext cx="1458092" cy="3058292"/>
          </a:xfrm>
          <a:prstGeom prst="straightConnector1">
            <a:avLst/>
          </a:prstGeom>
          <a:ln w="76200" cap="rnd">
            <a:solidFill>
              <a:schemeClr val="bg1"/>
            </a:solidFill>
            <a:prstDash val="dash"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6" idx="2"/>
          </p:cNvCxnSpPr>
          <p:nvPr/>
        </p:nvCxnSpPr>
        <p:spPr>
          <a:xfrm>
            <a:off x="3581400" y="4267200"/>
            <a:ext cx="762000" cy="513049"/>
          </a:xfrm>
          <a:prstGeom prst="straightConnector1">
            <a:avLst/>
          </a:prstGeom>
          <a:ln w="76200" cap="rnd">
            <a:solidFill>
              <a:schemeClr val="bg1"/>
            </a:solidFill>
            <a:prstDash val="dash"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077200" y="1905001"/>
            <a:ext cx="1066800" cy="990599"/>
          </a:xfrm>
          <a:prstGeom prst="straightConnector1">
            <a:avLst/>
          </a:prstGeom>
          <a:ln w="76200" cap="rnd">
            <a:solidFill>
              <a:schemeClr val="bg1"/>
            </a:solidFill>
            <a:prstDash val="dash"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7696200" y="2819400"/>
            <a:ext cx="416498" cy="41649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4038600" y="2590800"/>
            <a:ext cx="846030" cy="846030"/>
          </a:xfrm>
          <a:prstGeom prst="mathMultiply">
            <a:avLst>
              <a:gd name="adj1" fmla="val 10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5715000" y="2590800"/>
            <a:ext cx="846030" cy="846030"/>
          </a:xfrm>
          <a:prstGeom prst="mathMultiply">
            <a:avLst>
              <a:gd name="adj1" fmla="val 10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7391400" y="4343400"/>
            <a:ext cx="846030" cy="846030"/>
          </a:xfrm>
          <a:prstGeom prst="mathMultiply">
            <a:avLst>
              <a:gd name="adj1" fmla="val 10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Multiply 34"/>
          <p:cNvSpPr/>
          <p:nvPr/>
        </p:nvSpPr>
        <p:spPr>
          <a:xfrm>
            <a:off x="5791200" y="4343400"/>
            <a:ext cx="846030" cy="846030"/>
          </a:xfrm>
          <a:prstGeom prst="mathMultiply">
            <a:avLst>
              <a:gd name="adj1" fmla="val 10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4114800" y="4343400"/>
            <a:ext cx="846030" cy="846030"/>
          </a:xfrm>
          <a:prstGeom prst="mathMultiply">
            <a:avLst>
              <a:gd name="adj1" fmla="val 10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7467600" y="2590800"/>
            <a:ext cx="846030" cy="846030"/>
          </a:xfrm>
          <a:prstGeom prst="mathMultiply">
            <a:avLst>
              <a:gd name="adj1" fmla="val 10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Flowchart: Connector 36"/>
          <p:cNvSpPr/>
          <p:nvPr/>
        </p:nvSpPr>
        <p:spPr>
          <a:xfrm>
            <a:off x="4157597" y="3852797"/>
            <a:ext cx="416498" cy="416498"/>
          </a:xfrm>
          <a:prstGeom prst="flowChartConnector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8" name="Straight Arrow Connector 37"/>
          <p:cNvCxnSpPr>
            <a:endCxn id="37" idx="2"/>
          </p:cNvCxnSpPr>
          <p:nvPr/>
        </p:nvCxnSpPr>
        <p:spPr>
          <a:xfrm>
            <a:off x="3276600" y="3886200"/>
            <a:ext cx="880997" cy="174846"/>
          </a:xfrm>
          <a:prstGeom prst="straightConnector1">
            <a:avLst/>
          </a:prstGeom>
          <a:ln w="76200" cap="rnd">
            <a:solidFill>
              <a:schemeClr val="tx1">
                <a:lumMod val="50000"/>
              </a:schemeClr>
            </a:solidFill>
            <a:prstDash val="dash"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6"/>
          </p:cNvCxnSpPr>
          <p:nvPr/>
        </p:nvCxnSpPr>
        <p:spPr>
          <a:xfrm flipV="1">
            <a:off x="7579298" y="1752600"/>
            <a:ext cx="1412302" cy="741649"/>
          </a:xfrm>
          <a:prstGeom prst="straightConnector1">
            <a:avLst/>
          </a:prstGeom>
          <a:ln w="76200" cap="rnd">
            <a:solidFill>
              <a:schemeClr val="tx1">
                <a:lumMod val="50000"/>
              </a:schemeClr>
            </a:solidFill>
            <a:prstDash val="dash"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7162800" y="2286000"/>
            <a:ext cx="416498" cy="416498"/>
          </a:xfrm>
          <a:prstGeom prst="flowChartConnector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5400000" flipH="1" flipV="1">
            <a:off x="5232303" y="1922301"/>
            <a:ext cx="1272289" cy="2710695"/>
          </a:xfrm>
          <a:prstGeom prst="straightConnector1">
            <a:avLst/>
          </a:prstGeom>
          <a:ln w="76200" cap="rnd">
            <a:solidFill>
              <a:schemeClr val="tx1">
                <a:lumMod val="50000"/>
              </a:schemeClr>
            </a:solidFill>
            <a:prstDash val="dash"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 rot="4440297">
            <a:off x="4057143" y="4149907"/>
            <a:ext cx="796976" cy="480660"/>
          </a:xfrm>
          <a:prstGeom prst="rightArrow">
            <a:avLst>
              <a:gd name="adj1" fmla="val 24009"/>
              <a:gd name="adj2" fmla="val 105561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ight Arrow 27"/>
          <p:cNvSpPr/>
          <p:nvPr/>
        </p:nvSpPr>
        <p:spPr>
          <a:xfrm rot="2523532">
            <a:off x="7232310" y="2479263"/>
            <a:ext cx="770688" cy="503817"/>
          </a:xfrm>
          <a:prstGeom prst="rightArrow">
            <a:avLst>
              <a:gd name="adj1" fmla="val 24009"/>
              <a:gd name="adj2" fmla="val 105561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95645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 Rules for Snapping (Localization)</a:t>
            </a:r>
            <a:endParaRPr lang="en-US" dirty="0"/>
          </a:p>
        </p:txBody>
      </p:sp>
      <p:pic>
        <p:nvPicPr>
          <p:cNvPr id="4" name="Content Placeholder 3" descr="snapping-formulas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0135" b="-40135"/>
          <a:stretch>
            <a:fillRect/>
          </a:stretch>
        </p:blipFill>
        <p:spPr>
          <a:xfrm>
            <a:off x="685800" y="2546724"/>
            <a:ext cx="7848600" cy="4539876"/>
          </a:xfrm>
        </p:spPr>
      </p:pic>
      <p:pic>
        <p:nvPicPr>
          <p:cNvPr id="5" name="Picture 4" descr="snapping-engl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72" y="1752600"/>
            <a:ext cx="792940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3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Rules for Capturing</a:t>
            </a:r>
            <a:endParaRPr lang="en-US" dirty="0"/>
          </a:p>
        </p:txBody>
      </p:sp>
      <p:pic>
        <p:nvPicPr>
          <p:cNvPr id="5" name="Picture 4" descr="capturing-hard-formu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733800"/>
            <a:ext cx="6629400" cy="2617714"/>
          </a:xfrm>
          <a:prstGeom prst="rect">
            <a:avLst/>
          </a:prstGeom>
        </p:spPr>
      </p:pic>
      <p:pic>
        <p:nvPicPr>
          <p:cNvPr id="7" name="Picture 6" descr="capture-hard-english.jpg"/>
          <p:cNvPicPr>
            <a:picLocks noChangeAspect="1"/>
          </p:cNvPicPr>
          <p:nvPr/>
        </p:nvPicPr>
        <p:blipFill>
          <a:blip r:embed="rId3"/>
          <a:srcRect b="57471"/>
          <a:stretch>
            <a:fillRect/>
          </a:stretch>
        </p:blipFill>
        <p:spPr>
          <a:xfrm>
            <a:off x="1066800" y="1484155"/>
            <a:ext cx="6629400" cy="1020906"/>
          </a:xfrm>
          <a:prstGeom prst="rect">
            <a:avLst/>
          </a:prstGeom>
        </p:spPr>
      </p:pic>
      <p:pic>
        <p:nvPicPr>
          <p:cNvPr id="8" name="Picture 7" descr="capture-hard-english.jpg"/>
          <p:cNvPicPr>
            <a:picLocks noChangeAspect="1"/>
          </p:cNvPicPr>
          <p:nvPr/>
        </p:nvPicPr>
        <p:blipFill>
          <a:blip r:embed="rId3"/>
          <a:srcRect t="68966"/>
          <a:stretch>
            <a:fillRect/>
          </a:stretch>
        </p:blipFill>
        <p:spPr>
          <a:xfrm>
            <a:off x="1066800" y="2514600"/>
            <a:ext cx="6629400" cy="74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2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Soft Rules for Capturing</a:t>
            </a:r>
            <a:endParaRPr lang="en-US" dirty="0"/>
          </a:p>
        </p:txBody>
      </p:sp>
      <p:pic>
        <p:nvPicPr>
          <p:cNvPr id="4" name="Content Placeholder 3" descr="capture-english.jpg"/>
          <p:cNvPicPr>
            <a:picLocks noGrp="1" noChangeAspect="1"/>
          </p:cNvPicPr>
          <p:nvPr>
            <p:ph idx="1"/>
          </p:nvPr>
        </p:nvPicPr>
        <p:blipFill>
          <a:blip r:embed="rId2"/>
          <a:srcRect t="-70166" b="-70166"/>
          <a:stretch>
            <a:fillRect/>
          </a:stretch>
        </p:blipFill>
        <p:spPr>
          <a:xfrm>
            <a:off x="685800" y="304800"/>
            <a:ext cx="7772400" cy="4495800"/>
          </a:xfrm>
        </p:spPr>
      </p:pic>
      <p:pic>
        <p:nvPicPr>
          <p:cNvPr id="5" name="Picture 4" descr="capture-formul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86201"/>
            <a:ext cx="7816296" cy="26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0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Baseline</a:t>
            </a:r>
          </a:p>
          <a:p>
            <a:pPr lvl="1"/>
            <a:r>
              <a:rPr lang="en-US" dirty="0" smtClean="0"/>
              <a:t>Snap to nearest 3 meter cell</a:t>
            </a:r>
          </a:p>
          <a:p>
            <a:pPr lvl="1"/>
            <a:r>
              <a:rPr lang="en-US" dirty="0" smtClean="0"/>
              <a:t>If A next to B on A's territory, A captures B</a:t>
            </a:r>
          </a:p>
          <a:p>
            <a:pPr lvl="1"/>
            <a:r>
              <a:rPr lang="en-US" dirty="0" smtClean="0"/>
              <a:t>Expect high recall, low precision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Baseline+States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Like baseline, but keep memory of players state {captured, not captured}</a:t>
            </a:r>
          </a:p>
          <a:p>
            <a:pPr lvl="1"/>
            <a:r>
              <a:rPr lang="en-US" dirty="0" smtClean="0"/>
              <a:t>Expect better precision, possibly lower recall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2-Stage Markov Logic Model</a:t>
            </a:r>
          </a:p>
          <a:p>
            <a:pPr lvl="1"/>
            <a:r>
              <a:rPr lang="en-US" dirty="0" smtClean="0"/>
              <a:t>Find most likely explanation using ML theory about location</a:t>
            </a:r>
          </a:p>
          <a:p>
            <a:pPr lvl="1"/>
            <a:r>
              <a:rPr lang="en-US" dirty="0" smtClean="0"/>
              <a:t>Use as input to ML theory about capture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Unified Markov Logic Model</a:t>
            </a:r>
          </a:p>
          <a:p>
            <a:pPr lvl="1"/>
            <a:r>
              <a:rPr lang="en-US" dirty="0" smtClean="0"/>
              <a:t>Find most likely explanation using entire axiom set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0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The Flag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 games</a:t>
            </a:r>
          </a:p>
          <a:p>
            <a:r>
              <a:rPr lang="en-US" dirty="0" smtClean="0"/>
              <a:t>2 teams, 7 players each</a:t>
            </a:r>
          </a:p>
          <a:p>
            <a:r>
              <a:rPr lang="en-US" dirty="0" smtClean="0"/>
              <a:t>GPS data logged each second</a:t>
            </a:r>
          </a:p>
          <a:p>
            <a:r>
              <a:rPr lang="en-US" dirty="0" smtClean="0"/>
              <a:t>Games are 4, 14, and 17 minutes long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3840480"/>
          <a:ext cx="7848600" cy="2768599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385047"/>
                <a:gridCol w="1692835"/>
                <a:gridCol w="1692835"/>
                <a:gridCol w="1508164"/>
                <a:gridCol w="1569719"/>
              </a:tblGrid>
              <a:tr h="3962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length of game</a:t>
                      </a:r>
                      <a:r>
                        <a:rPr lang="en-US" sz="1800" baseline="0" dirty="0" smtClean="0"/>
                        <a:t> (minutes)</a:t>
                      </a:r>
                      <a:endParaRPr lang="en-US" sz="1800" dirty="0" smtClean="0"/>
                    </a:p>
                  </a:txBody>
                  <a:tcPr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 GPS readings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 Captures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#</a:t>
                      </a:r>
                      <a:r>
                        <a:rPr lang="en-US" sz="1800" baseline="0" smtClean="0"/>
                        <a:t> </a:t>
                      </a:r>
                      <a:r>
                        <a:rPr lang="en-US" sz="1800" smtClean="0"/>
                        <a:t>Frees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Game 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13,412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Game 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14,400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Game 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3,472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Game 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10,450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31,284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88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Logic 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of last class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Weight learning</a:t>
            </a:r>
          </a:p>
          <a:p>
            <a:r>
              <a:rPr lang="en-US" dirty="0" smtClean="0"/>
              <a:t>Formula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90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Recognizing Captures</a:t>
            </a:r>
            <a:endParaRPr lang="en-US" dirty="0"/>
          </a:p>
        </p:txBody>
      </p:sp>
      <p:pic>
        <p:nvPicPr>
          <p:cNvPr id="4" name="Picture 3" descr="ctp-resul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09800"/>
            <a:ext cx="8915400" cy="2928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715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FFFF"/>
                </a:solidFill>
                <a:latin typeface="Arial" charset="0"/>
              </a:rPr>
              <a:t>Sadilek</a:t>
            </a:r>
            <a:r>
              <a:rPr lang="en-US" sz="2400" dirty="0">
                <a:solidFill>
                  <a:srgbClr val="FFFFFF"/>
                </a:solidFill>
                <a:latin typeface="Arial" charset="0"/>
              </a:rPr>
              <a:t> &amp; Kautz AAAI 2010</a:t>
            </a: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2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Distribn.: Empty MLN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7696200" cy="20574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200" b="1">
                <a:solidFill>
                  <a:schemeClr val="bg2"/>
                </a:solidFill>
              </a:rPr>
              <a:t>Example:</a:t>
            </a:r>
            <a:r>
              <a:rPr lang="en-US" sz="2200"/>
              <a:t> Unbiased coin flips</a:t>
            </a:r>
          </a:p>
          <a:p>
            <a:pPr>
              <a:buFont typeface="Wingdings" charset="0"/>
              <a:buNone/>
            </a:pPr>
            <a:endParaRPr lang="en-US" sz="2200"/>
          </a:p>
          <a:p>
            <a:pPr>
              <a:buFont typeface="Wingdings" charset="0"/>
              <a:buNone/>
            </a:pPr>
            <a:r>
              <a:rPr lang="en-US" sz="2200" b="1"/>
              <a:t>Type:</a:t>
            </a:r>
            <a:r>
              <a:rPr lang="en-US" sz="2200"/>
              <a:t>           </a:t>
            </a:r>
            <a:r>
              <a:rPr lang="en-US" sz="2200" b="1">
                <a:latin typeface="Courier New" charset="0"/>
              </a:rPr>
              <a:t>flip = { 1, </a:t>
            </a:r>
            <a:r>
              <a:rPr lang="en-US" sz="2200">
                <a:latin typeface="Courier New" charset="0"/>
              </a:rPr>
              <a:t>…</a:t>
            </a:r>
            <a:r>
              <a:rPr lang="en-US" sz="2200" b="1">
                <a:latin typeface="Courier New" charset="0"/>
              </a:rPr>
              <a:t> , 20 }</a:t>
            </a:r>
          </a:p>
          <a:p>
            <a:pPr>
              <a:buFont typeface="Wingdings" charset="0"/>
              <a:buNone/>
            </a:pPr>
            <a:r>
              <a:rPr lang="en-US" sz="2200" b="1"/>
              <a:t>Predicate:</a:t>
            </a:r>
            <a:r>
              <a:rPr lang="en-US" sz="2200"/>
              <a:t>   </a:t>
            </a:r>
            <a:r>
              <a:rPr lang="en-US" sz="2200" b="1">
                <a:latin typeface="Courier New" charset="0"/>
              </a:rPr>
              <a:t>Heads(flip)</a:t>
            </a:r>
          </a:p>
          <a:p>
            <a:pPr>
              <a:buFont typeface="Wingdings" charset="0"/>
              <a:buNone/>
            </a:pPr>
            <a:endParaRPr lang="en-US" sz="2200">
              <a:latin typeface="Courier New" charset="0"/>
            </a:endParaRPr>
          </a:p>
          <a:p>
            <a:pPr>
              <a:buFont typeface="Wingdings" charset="0"/>
              <a:buNone/>
            </a:pPr>
            <a:endParaRPr lang="en-US" sz="2600"/>
          </a:p>
          <a:p>
            <a:pPr>
              <a:buFont typeface="Wingdings" charset="0"/>
              <a:buNone/>
            </a:pPr>
            <a:endParaRPr lang="en-US" sz="2600"/>
          </a:p>
          <a:p>
            <a:pPr>
              <a:buFont typeface="Wingdings" charset="0"/>
              <a:buNone/>
            </a:pPr>
            <a:endParaRPr lang="en-US" sz="2600"/>
          </a:p>
        </p:txBody>
      </p:sp>
      <p:graphicFrame>
        <p:nvGraphicFramePr>
          <p:cNvPr id="98611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676400" y="3963988"/>
          <a:ext cx="441960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Equation" r:id="rId3" imgW="1917360" imgH="482400" progId="Equation.3">
                  <p:embed/>
                </p:oleObj>
              </mc:Choice>
              <mc:Fallback>
                <p:oleObj name="Equation" r:id="rId3" imgW="1917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3988"/>
                        <a:ext cx="4419600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649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Binomial Distribn.: Unit Clause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229600" cy="445293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200" b="1">
                <a:solidFill>
                  <a:schemeClr val="bg2"/>
                </a:solidFill>
              </a:rPr>
              <a:t>Example:</a:t>
            </a:r>
            <a:r>
              <a:rPr lang="en-US" sz="2200"/>
              <a:t> Biased coin flips</a:t>
            </a:r>
          </a:p>
          <a:p>
            <a:pPr>
              <a:buFont typeface="Wingdings" charset="0"/>
              <a:buNone/>
            </a:pPr>
            <a:r>
              <a:rPr lang="en-US" sz="2200" b="1"/>
              <a:t>Type:</a:t>
            </a:r>
            <a:r>
              <a:rPr lang="en-US" sz="2200"/>
              <a:t>          </a:t>
            </a:r>
            <a:r>
              <a:rPr lang="en-US" sz="2200" b="1">
                <a:latin typeface="Courier New" charset="0"/>
              </a:rPr>
              <a:t>flip = { 1, </a:t>
            </a:r>
            <a:r>
              <a:rPr lang="en-US" sz="2200">
                <a:latin typeface="Courier New" charset="0"/>
              </a:rPr>
              <a:t>…</a:t>
            </a:r>
            <a:r>
              <a:rPr lang="en-US" sz="2200" b="1">
                <a:latin typeface="Courier New" charset="0"/>
              </a:rPr>
              <a:t> , 20 }</a:t>
            </a:r>
          </a:p>
          <a:p>
            <a:pPr>
              <a:buFont typeface="Wingdings" charset="0"/>
              <a:buNone/>
            </a:pPr>
            <a:r>
              <a:rPr lang="en-US" sz="2200" b="1"/>
              <a:t>Predicate:</a:t>
            </a:r>
            <a:r>
              <a:rPr lang="en-US" sz="2200"/>
              <a:t>  </a:t>
            </a:r>
            <a:r>
              <a:rPr lang="en-US" sz="2200" b="1">
                <a:latin typeface="Courier New" charset="0"/>
              </a:rPr>
              <a:t>Heads(flip)</a:t>
            </a:r>
          </a:p>
          <a:p>
            <a:pPr>
              <a:buFont typeface="Wingdings" charset="0"/>
              <a:buNone/>
            </a:pPr>
            <a:r>
              <a:rPr lang="en-US" sz="2200" b="1"/>
              <a:t>Formula:</a:t>
            </a:r>
            <a:r>
              <a:rPr lang="en-US" sz="2200"/>
              <a:t>    </a:t>
            </a:r>
            <a:r>
              <a:rPr lang="en-US" sz="2200" b="1">
                <a:latin typeface="Courier New" charset="0"/>
              </a:rPr>
              <a:t>Heads(f)</a:t>
            </a:r>
          </a:p>
          <a:p>
            <a:pPr>
              <a:buFont typeface="Wingdings" charset="0"/>
              <a:buNone/>
            </a:pPr>
            <a:r>
              <a:rPr lang="en-US" sz="2200" b="1"/>
              <a:t>Weight:</a:t>
            </a:r>
            <a:r>
              <a:rPr lang="en-US" sz="2200"/>
              <a:t>      Log odds of heads: </a:t>
            </a:r>
          </a:p>
          <a:p>
            <a:pPr>
              <a:buFont typeface="Wingdings" charset="0"/>
              <a:buNone/>
            </a:pPr>
            <a:endParaRPr lang="en-US" sz="2200"/>
          </a:p>
          <a:p>
            <a:pPr>
              <a:buFont typeface="Wingdings" charset="0"/>
              <a:buNone/>
            </a:pPr>
            <a:endParaRPr lang="en-US" sz="2200"/>
          </a:p>
          <a:p>
            <a:pPr>
              <a:buFont typeface="Wingdings" charset="0"/>
              <a:buNone/>
            </a:pPr>
            <a:endParaRPr lang="en-US" sz="2200"/>
          </a:p>
          <a:p>
            <a:pPr>
              <a:buFont typeface="Wingdings" charset="0"/>
              <a:buNone/>
            </a:pPr>
            <a:endParaRPr lang="en-US" sz="2200"/>
          </a:p>
          <a:p>
            <a:pPr>
              <a:buFont typeface="Wingdings" charset="0"/>
              <a:buNone/>
            </a:pPr>
            <a:r>
              <a:rPr lang="en-US" sz="2200"/>
              <a:t>By default, MLN includes unit clauses for all predicates</a:t>
            </a:r>
          </a:p>
          <a:p>
            <a:pPr>
              <a:buFont typeface="Wingdings" charset="0"/>
              <a:buNone/>
            </a:pPr>
            <a:r>
              <a:rPr lang="en-US" sz="2200"/>
              <a:t>(captures marginal distributions, etc.)</a:t>
            </a:r>
          </a:p>
        </p:txBody>
      </p:sp>
      <p:graphicFrame>
        <p:nvGraphicFramePr>
          <p:cNvPr id="98816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246188" y="4114800"/>
          <a:ext cx="5278437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Equation" r:id="rId3" imgW="2412720" imgH="482400" progId="Equation.3">
                  <p:embed/>
                </p:oleObj>
              </mc:Choice>
              <mc:Fallback>
                <p:oleObj name="Equation" r:id="rId3" imgW="2412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4114800"/>
                        <a:ext cx="5278437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8166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727575" y="3124200"/>
          <a:ext cx="18224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Equation" r:id="rId5" imgW="952200" imgH="457200" progId="Equation.3">
                  <p:embed/>
                </p:oleObj>
              </mc:Choice>
              <mc:Fallback>
                <p:oleObj name="Equation" r:id="rId5" imgW="952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3124200"/>
                        <a:ext cx="18224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5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Distribution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45293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200" b="1">
                <a:solidFill>
                  <a:schemeClr val="bg2"/>
                </a:solidFill>
              </a:rPr>
              <a:t>Example:</a:t>
            </a:r>
            <a:r>
              <a:rPr lang="en-US" sz="2200"/>
              <a:t> Throwing die</a:t>
            </a:r>
          </a:p>
          <a:p>
            <a:pPr>
              <a:buFont typeface="Wingdings" charset="0"/>
              <a:buNone/>
            </a:pPr>
            <a:endParaRPr lang="en-US" sz="2200"/>
          </a:p>
          <a:p>
            <a:pPr>
              <a:buFont typeface="Wingdings" charset="0"/>
              <a:buNone/>
            </a:pPr>
            <a:r>
              <a:rPr lang="en-US" sz="2200" b="1"/>
              <a:t>Types:</a:t>
            </a:r>
            <a:r>
              <a:rPr lang="en-US" sz="2200"/>
              <a:t>       </a:t>
            </a:r>
            <a:r>
              <a:rPr lang="en-US" sz="2200" b="1">
                <a:latin typeface="Courier New" charset="0"/>
              </a:rPr>
              <a:t>throw = { 1, </a:t>
            </a:r>
            <a:r>
              <a:rPr lang="en-US" sz="2200">
                <a:latin typeface="Courier New" charset="0"/>
              </a:rPr>
              <a:t>…</a:t>
            </a:r>
            <a:r>
              <a:rPr lang="en-US" sz="2200" b="1">
                <a:latin typeface="Courier New" charset="0"/>
              </a:rPr>
              <a:t> , 20 }</a:t>
            </a:r>
          </a:p>
          <a:p>
            <a:pPr>
              <a:buFont typeface="Wingdings" charset="0"/>
              <a:buNone/>
            </a:pPr>
            <a:r>
              <a:rPr lang="en-US" sz="2200"/>
              <a:t>                   </a:t>
            </a:r>
            <a:r>
              <a:rPr lang="en-US" sz="2200" b="1">
                <a:latin typeface="Courier New" charset="0"/>
              </a:rPr>
              <a:t>face = { 1, </a:t>
            </a:r>
            <a:r>
              <a:rPr lang="en-US" sz="2200">
                <a:latin typeface="Courier New" charset="0"/>
              </a:rPr>
              <a:t>…</a:t>
            </a:r>
            <a:r>
              <a:rPr lang="en-US" sz="2200" b="1">
                <a:latin typeface="Courier New" charset="0"/>
              </a:rPr>
              <a:t> , 6 }</a:t>
            </a:r>
          </a:p>
          <a:p>
            <a:pPr>
              <a:buFont typeface="Wingdings" charset="0"/>
              <a:buNone/>
            </a:pPr>
            <a:r>
              <a:rPr lang="en-US" sz="2200" b="1"/>
              <a:t>Predicate:</a:t>
            </a:r>
            <a:r>
              <a:rPr lang="en-US" sz="2200"/>
              <a:t>  </a:t>
            </a:r>
            <a:r>
              <a:rPr lang="en-US" sz="2200" b="1">
                <a:latin typeface="Courier New" charset="0"/>
              </a:rPr>
              <a:t>Outcome(throw,face)</a:t>
            </a:r>
          </a:p>
          <a:p>
            <a:pPr>
              <a:buFont typeface="Wingdings" charset="0"/>
              <a:buNone/>
            </a:pPr>
            <a:r>
              <a:rPr lang="en-US" sz="2200" b="1"/>
              <a:t>Formulas:</a:t>
            </a:r>
            <a:r>
              <a:rPr lang="en-US" sz="2200"/>
              <a:t>  </a:t>
            </a:r>
            <a:r>
              <a:rPr lang="en-US" sz="2200" b="1">
                <a:latin typeface="Courier New" charset="0"/>
              </a:rPr>
              <a:t>Outcome(t,f) ^ f != f</a:t>
            </a:r>
            <a:r>
              <a:rPr lang="ja-JP" altLang="en-US" sz="2200" b="1">
                <a:latin typeface="Arial"/>
              </a:rPr>
              <a:t>’</a:t>
            </a:r>
            <a:r>
              <a:rPr lang="en-US" sz="2200" b="1">
                <a:latin typeface="Courier New" charset="0"/>
              </a:rPr>
              <a:t> =&gt; !Outcome(t,f</a:t>
            </a:r>
            <a:r>
              <a:rPr lang="ja-JP" altLang="en-US" sz="2200" b="1">
                <a:latin typeface="Arial"/>
              </a:rPr>
              <a:t>’</a:t>
            </a:r>
            <a:r>
              <a:rPr lang="en-US" sz="2200" b="1">
                <a:latin typeface="Courier New" charset="0"/>
              </a:rPr>
              <a:t>).</a:t>
            </a:r>
          </a:p>
          <a:p>
            <a:pPr>
              <a:buFont typeface="Wingdings" charset="0"/>
              <a:buNone/>
            </a:pPr>
            <a:r>
              <a:rPr lang="en-US" sz="2200" b="1">
                <a:latin typeface="Courier New" charset="0"/>
              </a:rPr>
              <a:t>         Exist f Outcome(t,f).</a:t>
            </a:r>
          </a:p>
          <a:p>
            <a:pPr>
              <a:buFont typeface="Wingdings" charset="0"/>
              <a:buNone/>
            </a:pPr>
            <a:endParaRPr lang="en-US" sz="2200" b="1">
              <a:latin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2200"/>
              <a:t>Too cumbersome!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Distrib.: ! Notation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45293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200" b="1">
                <a:solidFill>
                  <a:schemeClr val="bg2"/>
                </a:solidFill>
              </a:rPr>
              <a:t>Example:</a:t>
            </a:r>
            <a:r>
              <a:rPr lang="en-US" sz="2200"/>
              <a:t> Throwing die</a:t>
            </a:r>
          </a:p>
          <a:p>
            <a:pPr>
              <a:buFont typeface="Wingdings" charset="0"/>
              <a:buNone/>
            </a:pPr>
            <a:endParaRPr lang="en-US" sz="2200"/>
          </a:p>
          <a:p>
            <a:pPr>
              <a:buFont typeface="Wingdings" charset="0"/>
              <a:buNone/>
            </a:pPr>
            <a:r>
              <a:rPr lang="en-US" sz="2200" b="1"/>
              <a:t>Types:</a:t>
            </a:r>
            <a:r>
              <a:rPr lang="en-US" sz="2200"/>
              <a:t>       </a:t>
            </a:r>
            <a:r>
              <a:rPr lang="en-US" sz="2200" b="1">
                <a:latin typeface="Courier New" charset="0"/>
              </a:rPr>
              <a:t>throw = { 1, </a:t>
            </a:r>
            <a:r>
              <a:rPr lang="en-US" sz="2200">
                <a:latin typeface="Courier New" charset="0"/>
              </a:rPr>
              <a:t>…</a:t>
            </a:r>
            <a:r>
              <a:rPr lang="en-US" sz="2200" b="1">
                <a:latin typeface="Courier New" charset="0"/>
              </a:rPr>
              <a:t> , 20 }</a:t>
            </a:r>
          </a:p>
          <a:p>
            <a:pPr>
              <a:buFont typeface="Wingdings" charset="0"/>
              <a:buNone/>
            </a:pPr>
            <a:r>
              <a:rPr lang="en-US" sz="2200"/>
              <a:t>                   </a:t>
            </a:r>
            <a:r>
              <a:rPr lang="en-US" sz="2200" b="1">
                <a:latin typeface="Courier New" charset="0"/>
              </a:rPr>
              <a:t>face = { 1, </a:t>
            </a:r>
            <a:r>
              <a:rPr lang="en-US" sz="2200">
                <a:latin typeface="Courier New" charset="0"/>
              </a:rPr>
              <a:t>…</a:t>
            </a:r>
            <a:r>
              <a:rPr lang="en-US" sz="2200" b="1">
                <a:latin typeface="Courier New" charset="0"/>
              </a:rPr>
              <a:t> , 6 }</a:t>
            </a:r>
          </a:p>
          <a:p>
            <a:pPr>
              <a:buFont typeface="Wingdings" charset="0"/>
              <a:buNone/>
            </a:pPr>
            <a:r>
              <a:rPr lang="en-US" sz="2200" b="1"/>
              <a:t>Predicate:</a:t>
            </a:r>
            <a:r>
              <a:rPr lang="en-US" sz="2200"/>
              <a:t>  </a:t>
            </a:r>
            <a:r>
              <a:rPr lang="en-US" sz="2200" b="1">
                <a:latin typeface="Courier New" charset="0"/>
              </a:rPr>
              <a:t>Outcome(throw,face!)</a:t>
            </a:r>
          </a:p>
          <a:p>
            <a:pPr>
              <a:buFont typeface="Wingdings" charset="0"/>
              <a:buNone/>
            </a:pPr>
            <a:r>
              <a:rPr lang="en-US" sz="2200" b="1"/>
              <a:t>Formulas:</a:t>
            </a:r>
          </a:p>
          <a:p>
            <a:pPr>
              <a:buFont typeface="Wingdings" charset="0"/>
              <a:buNone/>
            </a:pPr>
            <a:endParaRPr lang="en-US" sz="2200" b="1"/>
          </a:p>
          <a:p>
            <a:pPr>
              <a:buFont typeface="Wingdings" charset="0"/>
              <a:buNone/>
            </a:pPr>
            <a:r>
              <a:rPr lang="en-US" sz="2200" b="1">
                <a:solidFill>
                  <a:schemeClr val="bg2"/>
                </a:solidFill>
              </a:rPr>
              <a:t>Semantics:</a:t>
            </a:r>
            <a:r>
              <a:rPr lang="en-US" sz="2200"/>
              <a:t> Arguments without </a:t>
            </a:r>
            <a:r>
              <a:rPr lang="ja-JP" altLang="en-US" sz="2200">
                <a:latin typeface="Arial"/>
              </a:rPr>
              <a:t>“</a:t>
            </a:r>
            <a:r>
              <a:rPr lang="en-US" sz="2200"/>
              <a:t>!</a:t>
            </a:r>
            <a:r>
              <a:rPr lang="ja-JP" altLang="en-US" sz="2200">
                <a:latin typeface="Arial"/>
              </a:rPr>
              <a:t>”</a:t>
            </a:r>
            <a:r>
              <a:rPr lang="en-US" sz="2200"/>
              <a:t> determine arguments with </a:t>
            </a:r>
            <a:r>
              <a:rPr lang="ja-JP" altLang="en-US" sz="2200">
                <a:latin typeface="Arial"/>
              </a:rPr>
              <a:t>“</a:t>
            </a:r>
            <a:r>
              <a:rPr lang="en-US" sz="2200"/>
              <a:t>!</a:t>
            </a:r>
            <a:r>
              <a:rPr lang="ja-JP" altLang="en-US" sz="2200">
                <a:latin typeface="Arial"/>
              </a:rPr>
              <a:t>”</a:t>
            </a:r>
            <a:r>
              <a:rPr lang="en-US" sz="2200"/>
              <a:t>.</a:t>
            </a:r>
          </a:p>
          <a:p>
            <a:pPr>
              <a:buFont typeface="Wingdings" charset="0"/>
              <a:buNone/>
            </a:pPr>
            <a:r>
              <a:rPr lang="en-US" sz="2200"/>
              <a:t>Also makes inference more efficient (triggers blocking).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5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Distrib.: + Notation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45293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200" b="1">
                <a:solidFill>
                  <a:schemeClr val="bg2"/>
                </a:solidFill>
              </a:rPr>
              <a:t>Example:</a:t>
            </a:r>
            <a:r>
              <a:rPr lang="en-US" sz="2200"/>
              <a:t> Throwing biased die</a:t>
            </a:r>
          </a:p>
          <a:p>
            <a:pPr>
              <a:buFont typeface="Wingdings" charset="0"/>
              <a:buNone/>
            </a:pPr>
            <a:endParaRPr lang="en-US" sz="2200"/>
          </a:p>
          <a:p>
            <a:pPr>
              <a:buFont typeface="Wingdings" charset="0"/>
              <a:buNone/>
            </a:pPr>
            <a:r>
              <a:rPr lang="en-US" sz="2200" b="1"/>
              <a:t>Types:</a:t>
            </a:r>
            <a:r>
              <a:rPr lang="en-US" sz="2200"/>
              <a:t>       </a:t>
            </a:r>
            <a:r>
              <a:rPr lang="en-US" sz="2200" b="1">
                <a:latin typeface="Courier New" charset="0"/>
              </a:rPr>
              <a:t>throw = { 1, </a:t>
            </a:r>
            <a:r>
              <a:rPr lang="en-US" sz="2200">
                <a:latin typeface="Courier New" charset="0"/>
              </a:rPr>
              <a:t>…</a:t>
            </a:r>
            <a:r>
              <a:rPr lang="en-US" sz="2200" b="1">
                <a:latin typeface="Courier New" charset="0"/>
              </a:rPr>
              <a:t> , 20 }</a:t>
            </a:r>
          </a:p>
          <a:p>
            <a:pPr>
              <a:buFont typeface="Wingdings" charset="0"/>
              <a:buNone/>
            </a:pPr>
            <a:r>
              <a:rPr lang="en-US" sz="2200"/>
              <a:t>                   </a:t>
            </a:r>
            <a:r>
              <a:rPr lang="en-US" sz="2200" b="1">
                <a:latin typeface="Courier New" charset="0"/>
              </a:rPr>
              <a:t>face = { 1, </a:t>
            </a:r>
            <a:r>
              <a:rPr lang="en-US" sz="2200">
                <a:latin typeface="Courier New" charset="0"/>
              </a:rPr>
              <a:t>…</a:t>
            </a:r>
            <a:r>
              <a:rPr lang="en-US" sz="2200" b="1">
                <a:latin typeface="Courier New" charset="0"/>
              </a:rPr>
              <a:t> , 6 }</a:t>
            </a:r>
          </a:p>
          <a:p>
            <a:pPr>
              <a:buFont typeface="Wingdings" charset="0"/>
              <a:buNone/>
            </a:pPr>
            <a:r>
              <a:rPr lang="en-US" sz="2200" b="1"/>
              <a:t>Predicate:</a:t>
            </a:r>
            <a:r>
              <a:rPr lang="en-US" sz="2200"/>
              <a:t>  </a:t>
            </a:r>
            <a:r>
              <a:rPr lang="en-US" sz="2200" b="1">
                <a:latin typeface="Courier New" charset="0"/>
              </a:rPr>
              <a:t>Outcome(throw,face!)</a:t>
            </a:r>
          </a:p>
          <a:p>
            <a:pPr>
              <a:buFont typeface="Wingdings" charset="0"/>
              <a:buNone/>
            </a:pPr>
            <a:r>
              <a:rPr lang="en-US" sz="2200" b="1"/>
              <a:t>Formulas:  </a:t>
            </a:r>
            <a:r>
              <a:rPr lang="en-US" sz="2200" b="1">
                <a:latin typeface="Courier New" charset="0"/>
              </a:rPr>
              <a:t>Outcome(t,+f)</a:t>
            </a:r>
          </a:p>
          <a:p>
            <a:pPr>
              <a:buFont typeface="Wingdings" charset="0"/>
              <a:buNone/>
            </a:pPr>
            <a:endParaRPr lang="en-US" sz="2200" b="1"/>
          </a:p>
          <a:p>
            <a:pPr>
              <a:buFont typeface="Wingdings" charset="0"/>
              <a:buNone/>
            </a:pPr>
            <a:r>
              <a:rPr lang="en-US" sz="2200" b="1">
                <a:solidFill>
                  <a:schemeClr val="bg2"/>
                </a:solidFill>
              </a:rPr>
              <a:t>Semantics:</a:t>
            </a:r>
            <a:r>
              <a:rPr lang="en-US" sz="2200"/>
              <a:t> Learn weight for each grounding of args with </a:t>
            </a:r>
            <a:r>
              <a:rPr lang="ja-JP" altLang="en-US" sz="2200">
                <a:latin typeface="Arial"/>
              </a:rPr>
              <a:t>“</a:t>
            </a:r>
            <a:r>
              <a:rPr lang="en-US" sz="2200"/>
              <a:t>+</a:t>
            </a:r>
            <a:r>
              <a:rPr lang="ja-JP" altLang="en-US" sz="2200">
                <a:latin typeface="Arial"/>
              </a:rPr>
              <a:t>”</a:t>
            </a:r>
            <a:r>
              <a:rPr lang="en-US" sz="2200"/>
              <a:t>.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8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4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74676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Logistic regression: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Type:                   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   obj = { 1, ... , n }</a:t>
            </a:r>
            <a:endParaRPr lang="en-US" sz="2000" b="1">
              <a:solidFill>
                <a:srgbClr val="CC330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Query predicate: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   C(obj)</a:t>
            </a:r>
            <a:endParaRPr lang="en-US" sz="2000" i="1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Evidence predicates: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</a:t>
            </a:r>
            <a:r>
              <a:rPr lang="en-US" sz="2000" b="1" i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F</a:t>
            </a:r>
            <a:r>
              <a:rPr lang="en-US" sz="2000" b="1" i="1" baseline="-250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i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(obj)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Formulas:</a:t>
            </a:r>
            <a:r>
              <a:rPr lang="en-US" sz="2000" b="1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                    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a  C(x)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                 </a:t>
            </a:r>
            <a:r>
              <a:rPr lang="en-US" sz="2000" b="1" i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b</a:t>
            </a:r>
            <a:r>
              <a:rPr lang="en-US" sz="2000" b="1" i="1" baseline="-250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i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</a:t>
            </a:r>
            <a:r>
              <a:rPr lang="en-US" sz="2000" b="1" i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F</a:t>
            </a:r>
            <a:r>
              <a:rPr lang="en-US" sz="2000" b="1" i="1" baseline="-250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i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(x) ^ C(x)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Resulting distribution: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Therefore: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Alternative form: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 </a:t>
            </a:r>
            <a:r>
              <a:rPr lang="en-US" sz="2000" b="1" i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F</a:t>
            </a:r>
            <a:r>
              <a:rPr lang="en-US" sz="2000" b="1" i="1" baseline="-250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i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(x) =&gt; C(x)</a:t>
            </a: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086600" cy="838200"/>
          </a:xfrm>
        </p:spPr>
        <p:txBody>
          <a:bodyPr/>
          <a:lstStyle/>
          <a:p>
            <a:r>
              <a:rPr lang="en-US"/>
              <a:t>Logistic Regression</a:t>
            </a:r>
          </a:p>
        </p:txBody>
      </p:sp>
      <p:graphicFrame>
        <p:nvGraphicFramePr>
          <p:cNvPr id="906251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2057400" y="4572000"/>
          <a:ext cx="6477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Equation" r:id="rId3" imgW="3568680" imgH="507960" progId="Equation.3">
                  <p:embed/>
                </p:oleObj>
              </mc:Choice>
              <mc:Fallback>
                <p:oleObj name="Equation" r:id="rId3" imgW="3568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64770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6256" name="Object 16"/>
          <p:cNvGraphicFramePr>
            <a:graphicFrameLocks noChangeAspect="1"/>
          </p:cNvGraphicFramePr>
          <p:nvPr>
            <p:ph sz="half" idx="1"/>
          </p:nvPr>
        </p:nvGraphicFramePr>
        <p:xfrm>
          <a:off x="3581400" y="3733800"/>
          <a:ext cx="43434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Equation" r:id="rId5" imgW="2387520" imgH="457200" progId="Equation.3">
                  <p:embed/>
                </p:oleObj>
              </mc:Choice>
              <mc:Fallback>
                <p:oleObj name="Equation" r:id="rId5" imgW="2387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733800"/>
                        <a:ext cx="43434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6258" name="Object 18"/>
          <p:cNvGraphicFramePr>
            <a:graphicFrameLocks noChangeAspect="1"/>
          </p:cNvGraphicFramePr>
          <p:nvPr>
            <p:ph sz="quarter" idx="2"/>
          </p:nvPr>
        </p:nvGraphicFramePr>
        <p:xfrm>
          <a:off x="3352800" y="1219200"/>
          <a:ext cx="36449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Equation" r:id="rId7" imgW="2070000" imgH="457200" progId="Equation.3">
                  <p:embed/>
                </p:oleObj>
              </mc:Choice>
              <mc:Fallback>
                <p:oleObj name="Equation" r:id="rId7" imgW="2070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19200"/>
                        <a:ext cx="36449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751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543800" cy="1295400"/>
          </a:xfrm>
        </p:spPr>
        <p:txBody>
          <a:bodyPr/>
          <a:lstStyle/>
          <a:p>
            <a:r>
              <a:rPr lang="en-US"/>
              <a:t>Text Classification</a:t>
            </a:r>
          </a:p>
        </p:txBody>
      </p:sp>
      <p:sp>
        <p:nvSpPr>
          <p:cNvPr id="908292" name="Text Box 4"/>
          <p:cNvSpPr txBox="1">
            <a:spLocks noChangeArrowheads="1"/>
          </p:cNvSpPr>
          <p:nvPr/>
        </p:nvSpPr>
        <p:spPr bwMode="auto">
          <a:xfrm>
            <a:off x="669925" y="1558925"/>
            <a:ext cx="44513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page = { 1, </a:t>
            </a:r>
            <a:r>
              <a:rPr lang="en-US" sz="20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…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, n }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word = { </a:t>
            </a:r>
            <a:r>
              <a:rPr lang="en-US" sz="20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…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}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topic = { </a:t>
            </a:r>
            <a:r>
              <a:rPr lang="en-US" sz="20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…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}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Topic(page,topic!)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HasWord(page,word)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!Topic(p,t)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HasWord(p,+w) =&gt; Topic(p,+t)</a:t>
            </a:r>
          </a:p>
        </p:txBody>
      </p:sp>
    </p:spTree>
    <p:extLst>
      <p:ext uri="{BB962C8B-B14F-4D97-AF65-F5344CB8AC3E}">
        <p14:creationId xmlns:p14="http://schemas.microsoft.com/office/powerpoint/2010/main" val="1604726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543800" cy="1295400"/>
          </a:xfrm>
        </p:spPr>
        <p:txBody>
          <a:bodyPr/>
          <a:lstStyle/>
          <a:p>
            <a:r>
              <a:rPr lang="en-US"/>
              <a:t>Text Classification</a:t>
            </a:r>
          </a:p>
        </p:txBody>
      </p:sp>
      <p:sp>
        <p:nvSpPr>
          <p:cNvPr id="1009667" name="Text Box 3"/>
          <p:cNvSpPr txBox="1">
            <a:spLocks noChangeArrowheads="1"/>
          </p:cNvSpPr>
          <p:nvPr/>
        </p:nvSpPr>
        <p:spPr bwMode="auto">
          <a:xfrm>
            <a:off x="669925" y="1558925"/>
            <a:ext cx="4451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Topic(page,topic!)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HasWord(page,word)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HasWord(p,+w) =&gt; Topic(p,+t)</a:t>
            </a:r>
          </a:p>
        </p:txBody>
      </p:sp>
    </p:spTree>
    <p:extLst>
      <p:ext uri="{BB962C8B-B14F-4D97-AF65-F5344CB8AC3E}">
        <p14:creationId xmlns:p14="http://schemas.microsoft.com/office/powerpoint/2010/main" val="2526440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543800" cy="1295400"/>
          </a:xfrm>
        </p:spPr>
        <p:txBody>
          <a:bodyPr/>
          <a:lstStyle/>
          <a:p>
            <a:r>
              <a:rPr lang="en-US"/>
              <a:t>Hypertext Classification</a:t>
            </a:r>
          </a:p>
        </p:txBody>
      </p:sp>
      <p:sp>
        <p:nvSpPr>
          <p:cNvPr id="1010691" name="Text Box 3"/>
          <p:cNvSpPr txBox="1">
            <a:spLocks noChangeArrowheads="1"/>
          </p:cNvSpPr>
          <p:nvPr/>
        </p:nvSpPr>
        <p:spPr bwMode="auto">
          <a:xfrm>
            <a:off x="669925" y="1558925"/>
            <a:ext cx="666115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Topic(page,topic!)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HasWord(page,word)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Links(page,page)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HasWord(p,+w) =&gt; Topic(p,+t)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Topic(p,t) ^ Links(p,p') =&gt; Topic(p',t)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Cf.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 S. Chakrabarti, B. Dom &amp; P. Indyk, </a:t>
            </a:r>
            <a:r>
              <a:rPr lang="ja-JP" altLang="en-US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Hypertext Classification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Using Hyperlinks,</a:t>
            </a:r>
            <a:r>
              <a:rPr lang="ja-JP" altLang="en-US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in 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Proc. SIGMOD-1998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502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731838"/>
          </a:xfrm>
        </p:spPr>
        <p:txBody>
          <a:bodyPr/>
          <a:lstStyle/>
          <a:p>
            <a:r>
              <a:rPr lang="en-US"/>
              <a:t>Markov Networks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458200" cy="533400"/>
          </a:xfrm>
        </p:spPr>
        <p:txBody>
          <a:bodyPr/>
          <a:lstStyle/>
          <a:p>
            <a:r>
              <a:rPr lang="en-US" sz="2600" b="1"/>
              <a:t>Undirected</a:t>
            </a:r>
            <a:r>
              <a:rPr lang="en-US" sz="2600"/>
              <a:t> graphical models</a:t>
            </a:r>
          </a:p>
        </p:txBody>
      </p:sp>
      <p:sp>
        <p:nvSpPr>
          <p:cNvPr id="959492" name="Rectangle 4"/>
          <p:cNvSpPr>
            <a:spLocks noChangeArrowheads="1"/>
          </p:cNvSpPr>
          <p:nvPr/>
        </p:nvSpPr>
        <p:spPr bwMode="auto">
          <a:xfrm>
            <a:off x="457200" y="28956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7C1302"/>
              </a:buClr>
              <a:buSzPct val="70000"/>
              <a:buFont typeface="Wingdings" charset="0"/>
              <a:buChar char="l"/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</a:rPr>
              <a:t>Log-linear model:</a:t>
            </a:r>
          </a:p>
        </p:txBody>
      </p:sp>
      <p:sp>
        <p:nvSpPr>
          <p:cNvPr id="959493" name="Rectangle 5"/>
          <p:cNvSpPr>
            <a:spLocks noChangeArrowheads="1"/>
          </p:cNvSpPr>
          <p:nvPr/>
        </p:nvSpPr>
        <p:spPr bwMode="auto">
          <a:xfrm>
            <a:off x="4749800" y="3603625"/>
            <a:ext cx="736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9494" name="Rectangle 6"/>
          <p:cNvSpPr>
            <a:spLocks noChangeArrowheads="1"/>
          </p:cNvSpPr>
          <p:nvPr/>
        </p:nvSpPr>
        <p:spPr bwMode="auto">
          <a:xfrm>
            <a:off x="4495800" y="3603625"/>
            <a:ext cx="254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9495" name="Text Box 7"/>
          <p:cNvSpPr txBox="1">
            <a:spLocks noChangeArrowheads="1"/>
          </p:cNvSpPr>
          <p:nvPr/>
        </p:nvSpPr>
        <p:spPr bwMode="auto">
          <a:xfrm>
            <a:off x="2362200" y="4495800"/>
            <a:ext cx="21336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Weight of Feature 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i</a:t>
            </a:r>
          </a:p>
        </p:txBody>
      </p:sp>
      <p:sp>
        <p:nvSpPr>
          <p:cNvPr id="959496" name="Text Box 8"/>
          <p:cNvSpPr txBox="1">
            <a:spLocks noChangeArrowheads="1"/>
          </p:cNvSpPr>
          <p:nvPr/>
        </p:nvSpPr>
        <p:spPr bwMode="auto">
          <a:xfrm>
            <a:off x="4724400" y="4495800"/>
            <a:ext cx="1104900" cy="385763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Feature 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i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9497" name="Line 9"/>
          <p:cNvSpPr>
            <a:spLocks noChangeShapeType="1"/>
          </p:cNvSpPr>
          <p:nvPr/>
        </p:nvSpPr>
        <p:spPr bwMode="auto">
          <a:xfrm flipV="1">
            <a:off x="4343400" y="4038600"/>
            <a:ext cx="1524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9498" name="Line 10"/>
          <p:cNvSpPr>
            <a:spLocks noChangeShapeType="1"/>
          </p:cNvSpPr>
          <p:nvPr/>
        </p:nvSpPr>
        <p:spPr bwMode="auto">
          <a:xfrm flipH="1" flipV="1">
            <a:off x="4953000" y="4038600"/>
            <a:ext cx="152400" cy="4572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959499" name="Object 11"/>
          <p:cNvGraphicFramePr>
            <a:graphicFrameLocks noChangeAspect="1"/>
          </p:cNvGraphicFramePr>
          <p:nvPr/>
        </p:nvGraphicFramePr>
        <p:xfrm>
          <a:off x="914400" y="5029200"/>
          <a:ext cx="66532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0" name="Equation" r:id="rId3" imgW="3619440" imgH="482400" progId="Equation.3">
                  <p:embed/>
                </p:oleObj>
              </mc:Choice>
              <mc:Fallback>
                <p:oleObj name="Equation" r:id="rId3" imgW="3619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29200"/>
                        <a:ext cx="665321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500" name="Object 12"/>
          <p:cNvGraphicFramePr>
            <a:graphicFrameLocks noChangeAspect="1"/>
          </p:cNvGraphicFramePr>
          <p:nvPr/>
        </p:nvGraphicFramePr>
        <p:xfrm>
          <a:off x="914400" y="5791200"/>
          <a:ext cx="12271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1" name="Equation" r:id="rId5" imgW="558720" imgH="215640" progId="Equation.3">
                  <p:embed/>
                </p:oleObj>
              </mc:Choice>
              <mc:Fallback>
                <p:oleObj name="Equation" r:id="rId5" imgW="558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791200"/>
                        <a:ext cx="122713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9501" name="Oval 13"/>
          <p:cNvSpPr>
            <a:spLocks noChangeArrowheads="1"/>
          </p:cNvSpPr>
          <p:nvPr/>
        </p:nvSpPr>
        <p:spPr bwMode="auto">
          <a:xfrm>
            <a:off x="4038600" y="1371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  <a:ea typeface="ＭＳ Ｐゴシック" charset="0"/>
              </a:rPr>
              <a:t>Cancer</a:t>
            </a:r>
          </a:p>
        </p:txBody>
      </p:sp>
      <p:sp>
        <p:nvSpPr>
          <p:cNvPr id="959502" name="Oval 14"/>
          <p:cNvSpPr>
            <a:spLocks noChangeArrowheads="1"/>
          </p:cNvSpPr>
          <p:nvPr/>
        </p:nvSpPr>
        <p:spPr bwMode="auto">
          <a:xfrm>
            <a:off x="5410200" y="22860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  <a:ea typeface="ＭＳ Ｐゴシック" charset="0"/>
              </a:rPr>
              <a:t>Cough</a:t>
            </a:r>
          </a:p>
        </p:txBody>
      </p:sp>
      <p:sp>
        <p:nvSpPr>
          <p:cNvPr id="959503" name="Oval 15"/>
          <p:cNvSpPr>
            <a:spLocks noChangeArrowheads="1"/>
          </p:cNvSpPr>
          <p:nvPr/>
        </p:nvSpPr>
        <p:spPr bwMode="auto">
          <a:xfrm>
            <a:off x="2743200" y="22860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  <a:ea typeface="ＭＳ Ｐゴシック" charset="0"/>
              </a:rPr>
              <a:t>Asthma</a:t>
            </a:r>
          </a:p>
        </p:txBody>
      </p:sp>
      <p:sp>
        <p:nvSpPr>
          <p:cNvPr id="959504" name="Oval 16"/>
          <p:cNvSpPr>
            <a:spLocks noChangeArrowheads="1"/>
          </p:cNvSpPr>
          <p:nvPr/>
        </p:nvSpPr>
        <p:spPr bwMode="auto">
          <a:xfrm>
            <a:off x="1371600" y="1371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  <a:ea typeface="ＭＳ Ｐゴシック" charset="0"/>
              </a:rPr>
              <a:t>Smoking</a:t>
            </a:r>
          </a:p>
        </p:txBody>
      </p:sp>
      <p:cxnSp>
        <p:nvCxnSpPr>
          <p:cNvPr id="959505" name="AutoShape 17"/>
          <p:cNvCxnSpPr>
            <a:cxnSpLocks noChangeShapeType="1"/>
            <a:stCxn id="959504" idx="6"/>
            <a:endCxn id="959501" idx="2"/>
          </p:cNvCxnSpPr>
          <p:nvPr/>
        </p:nvCxnSpPr>
        <p:spPr bwMode="auto">
          <a:xfrm>
            <a:off x="3200400" y="16764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59506" name="AutoShape 18"/>
          <p:cNvCxnSpPr>
            <a:cxnSpLocks noChangeShapeType="1"/>
          </p:cNvCxnSpPr>
          <p:nvPr/>
        </p:nvCxnSpPr>
        <p:spPr bwMode="auto">
          <a:xfrm>
            <a:off x="5638800" y="1905000"/>
            <a:ext cx="384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59507" name="AutoShape 19"/>
          <p:cNvCxnSpPr>
            <a:cxnSpLocks noChangeShapeType="1"/>
          </p:cNvCxnSpPr>
          <p:nvPr/>
        </p:nvCxnSpPr>
        <p:spPr bwMode="auto">
          <a:xfrm flipH="1">
            <a:off x="4114800" y="1905000"/>
            <a:ext cx="268288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59508" name="AutoShape 20"/>
          <p:cNvCxnSpPr>
            <a:cxnSpLocks noChangeShapeType="1"/>
            <a:stCxn id="959503" idx="6"/>
            <a:endCxn id="959502" idx="2"/>
          </p:cNvCxnSpPr>
          <p:nvPr/>
        </p:nvCxnSpPr>
        <p:spPr bwMode="auto">
          <a:xfrm>
            <a:off x="4572000" y="25908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959509" name="Object 21"/>
          <p:cNvGraphicFramePr>
            <a:graphicFrameLocks noChangeAspect="1"/>
          </p:cNvGraphicFramePr>
          <p:nvPr/>
        </p:nvGraphicFramePr>
        <p:xfrm>
          <a:off x="1905000" y="3276600"/>
          <a:ext cx="38100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2" name="Equation" r:id="rId7" imgW="1638000" imgH="457200" progId="Equation.3">
                  <p:embed/>
                </p:oleObj>
              </mc:Choice>
              <mc:Fallback>
                <p:oleObj name="Equation" r:id="rId7" imgW="163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38100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53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543800" cy="1295400"/>
          </a:xfrm>
        </p:spPr>
        <p:txBody>
          <a:bodyPr/>
          <a:lstStyle/>
          <a:p>
            <a:r>
              <a:rPr lang="en-US"/>
              <a:t>Information Retrieval</a:t>
            </a:r>
          </a:p>
        </p:txBody>
      </p:sp>
      <p:sp>
        <p:nvSpPr>
          <p:cNvPr id="1012739" name="Text Box 3"/>
          <p:cNvSpPr txBox="1">
            <a:spLocks noChangeArrowheads="1"/>
          </p:cNvSpPr>
          <p:nvPr/>
        </p:nvSpPr>
        <p:spPr bwMode="auto">
          <a:xfrm>
            <a:off x="669925" y="1558925"/>
            <a:ext cx="794385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InQuery(word)</a:t>
            </a:r>
            <a:endParaRPr lang="en-US" sz="200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HasWord(page,word)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Relevant(page)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InQuery(w+) ^ HasWord(p,+w) =&gt; Relevant(p)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Relevant(p) ^ Links(p,p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 =&gt; Relevant(p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Cf.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 L. Page, S. Brin, R. Motwani &amp; T. Winograd, </a:t>
            </a:r>
            <a:r>
              <a:rPr lang="ja-JP" altLang="en-US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The PageRank Citation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Ranking: Bringing Order to the Web,</a:t>
            </a:r>
            <a:r>
              <a:rPr lang="ja-JP" altLang="en-US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Tech. Rept., Stanford University, 1998.</a:t>
            </a:r>
          </a:p>
        </p:txBody>
      </p:sp>
    </p:spTree>
    <p:extLst>
      <p:ext uri="{BB962C8B-B14F-4D97-AF65-F5344CB8AC3E}">
        <p14:creationId xmlns:p14="http://schemas.microsoft.com/office/powerpoint/2010/main" val="459118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76644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C9900"/>
                </a:solidFill>
                <a:latin typeface="Arial" charset="0"/>
                <a:ea typeface="ＭＳ Ｐゴシック" charset="0"/>
                <a:sym typeface="Wingdings" charset="0"/>
              </a:rPr>
              <a:t>Problem:</a:t>
            </a:r>
            <a:r>
              <a:rPr lang="en-US" sz="2000" b="1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 Given database, find duplicate records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  <a:sym typeface="Wingding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HasToken(token,field,record)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SameField(field,record,record)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SameRecord(record,record)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  <a:sym typeface="Wingding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HasToken(+t,+f,r) ^ HasToken(+t,+f,r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   =&gt; SameField(f,r,r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SameField(f,r,r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) =&gt; SameRecord(r,r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SameRecord(r,r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) ^ SameRecord(r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,r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”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   =&gt; SameRecord(r,r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”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  <a:sym typeface="Wingding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  <a:sym typeface="Wingding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Cf.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  A. McCallum &amp; B. Wellner, </a:t>
            </a:r>
            <a:r>
              <a:rPr lang="ja-JP" altLang="en-US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“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Conditional Models of Identity Uncertainty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with Application to Noun Coreference,</a:t>
            </a:r>
            <a:r>
              <a:rPr lang="ja-JP" altLang="en-US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”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 in 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Adv. NIPS 17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, 2005.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/>
              <a:t>Entity Resolution</a:t>
            </a:r>
          </a:p>
        </p:txBody>
      </p:sp>
    </p:spTree>
    <p:extLst>
      <p:ext uri="{BB962C8B-B14F-4D97-AF65-F5344CB8AC3E}">
        <p14:creationId xmlns:p14="http://schemas.microsoft.com/office/powerpoint/2010/main" val="117078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74676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Can also resolve fields: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  <a:sym typeface="Wingding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HasToken(token,field,record)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SameField(field,record,record)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SameRecord(record,record)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  <a:sym typeface="Wingding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HasToken(+t,+f,r) ^ HasToken(+t,+f,r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   =&gt; SameField(f,r,r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SameField(f,r,r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) </a:t>
            </a:r>
            <a:r>
              <a:rPr lang="en-US" sz="2000" b="1">
                <a:solidFill>
                  <a:srgbClr val="0033CC"/>
                </a:solidFill>
                <a:latin typeface="Courier New" charset="0"/>
                <a:ea typeface="ＭＳ Ｐゴシック" charset="0"/>
                <a:sym typeface="Wingdings" charset="0"/>
              </a:rPr>
              <a:t>&lt;=&gt;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 SameRecord(r,r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SameRecord(r,r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) ^ SameRecord(r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,r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”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   =&gt; SameRecord(r,r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”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33CC"/>
                </a:solidFill>
                <a:latin typeface="Courier New" charset="0"/>
                <a:ea typeface="ＭＳ Ｐゴシック" charset="0"/>
                <a:sym typeface="Wingdings" charset="0"/>
              </a:rPr>
              <a:t>SameField(f,r,r</a:t>
            </a:r>
            <a:r>
              <a:rPr lang="ja-JP" altLang="en-US" sz="2000" b="1">
                <a:solidFill>
                  <a:srgbClr val="0033CC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sz="2000" b="1">
                <a:solidFill>
                  <a:srgbClr val="0033CC"/>
                </a:solidFill>
                <a:latin typeface="Courier New" charset="0"/>
                <a:ea typeface="ＭＳ Ｐゴシック" charset="0"/>
                <a:sym typeface="Wingdings" charset="0"/>
              </a:rPr>
              <a:t>) ^ SameField(f,r</a:t>
            </a:r>
            <a:r>
              <a:rPr lang="ja-JP" altLang="en-US" sz="2000" b="1">
                <a:solidFill>
                  <a:srgbClr val="0033CC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sz="2000" b="1">
                <a:solidFill>
                  <a:srgbClr val="0033CC"/>
                </a:solidFill>
                <a:latin typeface="Courier New" charset="0"/>
                <a:ea typeface="ＭＳ Ｐゴシック" charset="0"/>
                <a:sym typeface="Wingdings" charset="0"/>
              </a:rPr>
              <a:t>,r</a:t>
            </a:r>
            <a:r>
              <a:rPr lang="ja-JP" altLang="en-US" sz="2000" b="1">
                <a:solidFill>
                  <a:srgbClr val="0033CC"/>
                </a:solidFill>
                <a:latin typeface="Arial"/>
                <a:ea typeface="ＭＳ Ｐゴシック" charset="0"/>
                <a:sym typeface="Wingdings" charset="0"/>
              </a:rPr>
              <a:t>”</a:t>
            </a:r>
            <a:r>
              <a:rPr lang="en-US" sz="2000" b="1">
                <a:solidFill>
                  <a:srgbClr val="0033CC"/>
                </a:solidFill>
                <a:latin typeface="Courier New" charset="0"/>
                <a:ea typeface="ＭＳ Ｐゴシック" charset="0"/>
                <a:sym typeface="Wingdings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33CC"/>
                </a:solidFill>
                <a:latin typeface="Courier New" charset="0"/>
                <a:ea typeface="ＭＳ Ｐゴシック" charset="0"/>
                <a:sym typeface="Wingdings" charset="0"/>
              </a:rPr>
              <a:t>   =&gt; SameField(f,r,r</a:t>
            </a:r>
            <a:r>
              <a:rPr lang="ja-JP" altLang="en-US" sz="2000" b="1">
                <a:solidFill>
                  <a:srgbClr val="0033CC"/>
                </a:solidFill>
                <a:latin typeface="Arial"/>
                <a:ea typeface="ＭＳ Ｐゴシック" charset="0"/>
                <a:sym typeface="Wingdings" charset="0"/>
              </a:rPr>
              <a:t>”</a:t>
            </a:r>
            <a:r>
              <a:rPr lang="en-US" sz="2000" b="1">
                <a:solidFill>
                  <a:srgbClr val="0033CC"/>
                </a:solidFill>
                <a:latin typeface="Courier New" charset="0"/>
                <a:ea typeface="ＭＳ Ｐゴシック" charset="0"/>
                <a:sym typeface="Wingdings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33CC"/>
              </a:solidFill>
              <a:latin typeface="Courier New" charset="0"/>
              <a:ea typeface="ＭＳ Ｐゴシック" charset="0"/>
              <a:sym typeface="Wingding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More: 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P.</a:t>
            </a: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Singla &amp; P. Domingos, </a:t>
            </a:r>
            <a:r>
              <a:rPr lang="ja-JP" altLang="en-US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“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Entity Resolution with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Markov Logic</a:t>
            </a:r>
            <a:r>
              <a:rPr lang="ja-JP" altLang="en-US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”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, in 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Proc. ICDM-2006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.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/>
              <a:t>Entity Resolution</a:t>
            </a:r>
          </a:p>
        </p:txBody>
      </p:sp>
    </p:spTree>
    <p:extLst>
      <p:ext uri="{BB962C8B-B14F-4D97-AF65-F5344CB8AC3E}">
        <p14:creationId xmlns:p14="http://schemas.microsoft.com/office/powerpoint/2010/main" val="196728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543800" cy="1295400"/>
          </a:xfrm>
        </p:spPr>
        <p:txBody>
          <a:bodyPr/>
          <a:lstStyle/>
          <a:p>
            <a:r>
              <a:rPr lang="en-US"/>
              <a:t>Hidden Markov Models</a:t>
            </a:r>
          </a:p>
        </p:txBody>
      </p:sp>
      <p:sp>
        <p:nvSpPr>
          <p:cNvPr id="916485" name="Text Box 5"/>
          <p:cNvSpPr txBox="1">
            <a:spLocks noChangeArrowheads="1"/>
          </p:cNvSpPr>
          <p:nvPr/>
        </p:nvSpPr>
        <p:spPr bwMode="auto">
          <a:xfrm>
            <a:off x="609600" y="1776413"/>
            <a:ext cx="46037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obs = { Obs1, </a:t>
            </a:r>
            <a:r>
              <a:rPr lang="en-US" sz="20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…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, ObsN }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state = { St1, </a:t>
            </a:r>
            <a:r>
              <a:rPr lang="en-US" sz="20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…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, StM }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time = { 0, </a:t>
            </a:r>
            <a:r>
              <a:rPr lang="en-US" sz="200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…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, T }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State(state!,time)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Obs(obs!,time)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State(+s,0)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State(+s,t) =&gt; State(+s',t+1)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Obs(+o,t) =&gt; State(+s,t)</a:t>
            </a: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86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Extraction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Problem:</a:t>
            </a:r>
            <a:r>
              <a:rPr lang="en-US"/>
              <a:t> Extract database from text or</a:t>
            </a:r>
            <a:br>
              <a:rPr lang="en-US"/>
            </a:br>
            <a:r>
              <a:rPr lang="en-US"/>
              <a:t>semi-structured sources</a:t>
            </a:r>
          </a:p>
          <a:p>
            <a:r>
              <a:rPr lang="en-US" b="1">
                <a:solidFill>
                  <a:schemeClr val="bg2"/>
                </a:solidFill>
              </a:rPr>
              <a:t>Example:</a:t>
            </a:r>
            <a:r>
              <a:rPr lang="en-US"/>
              <a:t> Extract database of publications from citation list(s) (the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CiteSeer problem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)</a:t>
            </a:r>
          </a:p>
          <a:p>
            <a:r>
              <a:rPr lang="en-US"/>
              <a:t>Two steps:</a:t>
            </a:r>
          </a:p>
          <a:p>
            <a:pPr lvl="1"/>
            <a:r>
              <a:rPr lang="en-US" b="1"/>
              <a:t>Segmentation:</a:t>
            </a:r>
            <a:r>
              <a:rPr lang="en-US"/>
              <a:t/>
            </a:r>
            <a:br>
              <a:rPr lang="en-US"/>
            </a:br>
            <a:r>
              <a:rPr lang="en-US"/>
              <a:t>Use HMM to assign tokens to fields</a:t>
            </a:r>
          </a:p>
          <a:p>
            <a:pPr lvl="1"/>
            <a:r>
              <a:rPr lang="en-US" b="1"/>
              <a:t>Entity resolution:</a:t>
            </a:r>
            <a:r>
              <a:rPr lang="en-US"/>
              <a:t/>
            </a:r>
            <a:br>
              <a:rPr lang="en-US"/>
            </a:br>
            <a:r>
              <a:rPr lang="en-US"/>
              <a:t>Use logistic regression and transitivity</a:t>
            </a:r>
          </a:p>
        </p:txBody>
      </p:sp>
    </p:spTree>
    <p:extLst>
      <p:ext uri="{BB962C8B-B14F-4D97-AF65-F5344CB8AC3E}">
        <p14:creationId xmlns:p14="http://schemas.microsoft.com/office/powerpoint/2010/main" val="2402469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84582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Token(token, position, citation)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InField(position, field, citation)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SameField(field, citation, citation)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SameCit(citation, citation)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Token(+t,i,c) =&gt; InField(i,+f,c)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InField(i,+f,c) &lt;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=&gt; InField(i+1,+f,c)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f != f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 =&gt; (!InField(i,+f,c) v !InField(i,+f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,c))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urier New" charset="0"/>
              <a:ea typeface="ＭＳ Ｐゴシック" charset="0"/>
              <a:sym typeface="Wingding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Token(+t,i,c) ^ InField(i,+f,c) ^ Token(+t,i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 ^ InField(i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,+f,c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 =&gt; SameField(+f,c,c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SameField(+f,c,c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 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&lt;=&gt; SameCit(c,c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SameField(f,c,c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 ^ SameField(f,c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 =&gt; SameField(f,c,c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SameCit(c,c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 ^ SameCit(c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 =&gt; SameCit(c,c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467600" cy="731838"/>
          </a:xfrm>
        </p:spPr>
        <p:txBody>
          <a:bodyPr/>
          <a:lstStyle/>
          <a:p>
            <a:r>
              <a:rPr lang="en-US"/>
              <a:t>Information Extraction</a:t>
            </a:r>
          </a:p>
        </p:txBody>
      </p:sp>
    </p:spTree>
    <p:extLst>
      <p:ext uri="{BB962C8B-B14F-4D97-AF65-F5344CB8AC3E}">
        <p14:creationId xmlns:p14="http://schemas.microsoft.com/office/powerpoint/2010/main" val="39612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84582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Token(token, position, citation)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InField(position, field, citation)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SameField(field, citation, citation)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SameCit(citation, citation)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Token(+t,i,c) =&gt; InField(i,+f,c)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InField(i,+f,c) ^ </a:t>
            </a:r>
            <a:r>
              <a:rPr lang="en-US" b="1">
                <a:solidFill>
                  <a:srgbClr val="0033CC"/>
                </a:solidFill>
                <a:latin typeface="Courier New" charset="0"/>
                <a:ea typeface="ＭＳ Ｐゴシック" charset="0"/>
              </a:rPr>
              <a:t>!Token(</a:t>
            </a:r>
            <a:r>
              <a:rPr lang="ja-JP" altLang="en-US" b="1">
                <a:solidFill>
                  <a:srgbClr val="0033CC"/>
                </a:solidFill>
                <a:latin typeface="Arial"/>
                <a:ea typeface="ＭＳ Ｐゴシック" charset="0"/>
              </a:rPr>
              <a:t>“</a:t>
            </a:r>
            <a:r>
              <a:rPr lang="en-US" b="1">
                <a:solidFill>
                  <a:srgbClr val="0033CC"/>
                </a:solidFill>
                <a:latin typeface="Courier New" charset="0"/>
                <a:ea typeface="ＭＳ Ｐゴシック" charset="0"/>
              </a:rPr>
              <a:t>.</a:t>
            </a:r>
            <a:r>
              <a:rPr lang="ja-JP" altLang="en-US" b="1">
                <a:solidFill>
                  <a:srgbClr val="0033CC"/>
                </a:solidFill>
                <a:latin typeface="Arial"/>
                <a:ea typeface="ＭＳ Ｐゴシック" charset="0"/>
              </a:rPr>
              <a:t>”</a:t>
            </a:r>
            <a:r>
              <a:rPr lang="en-US" b="1">
                <a:solidFill>
                  <a:srgbClr val="0033CC"/>
                </a:solidFill>
                <a:latin typeface="Courier New" charset="0"/>
                <a:ea typeface="ＭＳ Ｐゴシック" charset="0"/>
              </a:rPr>
              <a:t>,i,c)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&lt;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=&gt; InField(i+1,+f,c)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f != f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 =&gt; (!InField(i,+f,c) v !InField(i,+f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,c))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urier New" charset="0"/>
              <a:ea typeface="ＭＳ Ｐゴシック" charset="0"/>
              <a:sym typeface="Wingding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Token(+t,i,c) ^ InField(i,+f,c) ^ Token(+t,i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 ^ InField(i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,+f,c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 =&gt; SameField(+f,c,c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SameField(+f,c,c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 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&lt;=&gt; SameCit(c,c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  <a:sym typeface="Wingdings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SameField(f,c,c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 ^ SameField(f,c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 =&gt; SameField(f,c,c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SameCit(c,c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 ^ SameCit(c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 =&gt; SameCit(c,c</a:t>
            </a:r>
            <a:r>
              <a:rPr lang="ja-JP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More: 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H. Poon &amp; P. Domingos, </a:t>
            </a:r>
            <a:r>
              <a:rPr lang="ja-JP" altLang="en-US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“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Joint Inference in Information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Extraction</a:t>
            </a:r>
            <a:r>
              <a:rPr lang="ja-JP" altLang="en-US">
                <a:solidFill>
                  <a:srgbClr val="000000"/>
                </a:solidFill>
                <a:latin typeface="Arial"/>
                <a:ea typeface="ＭＳ Ｐゴシック" charset="0"/>
                <a:sym typeface="Wingdings" charset="0"/>
              </a:rPr>
              <a:t>”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, in 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Proc. AAAI-2007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.   (Tomorrow at 4:20.)</a:t>
            </a:r>
            <a:endParaRPr lang="en-US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1041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467600" cy="731838"/>
          </a:xfrm>
        </p:spPr>
        <p:txBody>
          <a:bodyPr/>
          <a:lstStyle/>
          <a:p>
            <a:r>
              <a:rPr lang="en-US"/>
              <a:t>Information Extraction</a:t>
            </a:r>
          </a:p>
        </p:txBody>
      </p:sp>
    </p:spTree>
    <p:extLst>
      <p:ext uri="{BB962C8B-B14F-4D97-AF65-F5344CB8AC3E}">
        <p14:creationId xmlns:p14="http://schemas.microsoft.com/office/powerpoint/2010/main" val="51505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Parsing</a:t>
            </a:r>
          </a:p>
        </p:txBody>
      </p:sp>
      <p:sp>
        <p:nvSpPr>
          <p:cNvPr id="1043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876800" cy="4300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b="1"/>
              <a:t>Input:</a:t>
            </a:r>
            <a:r>
              <a:rPr lang="en-US" sz="2600"/>
              <a:t> Sentence</a:t>
            </a:r>
          </a:p>
          <a:p>
            <a:pPr>
              <a:lnSpc>
                <a:spcPct val="90000"/>
              </a:lnSpc>
            </a:pPr>
            <a:r>
              <a:rPr lang="en-US" sz="2600" b="1"/>
              <a:t>Output:</a:t>
            </a:r>
            <a:r>
              <a:rPr lang="en-US" sz="2600"/>
              <a:t> Most probable parse</a:t>
            </a:r>
          </a:p>
          <a:p>
            <a:pPr>
              <a:lnSpc>
                <a:spcPct val="90000"/>
              </a:lnSpc>
            </a:pPr>
            <a:r>
              <a:rPr lang="en-US" sz="2600" b="1"/>
              <a:t>PCFG:</a:t>
            </a:r>
            <a:r>
              <a:rPr lang="en-US" sz="2600"/>
              <a:t> Production rules</a:t>
            </a:r>
            <a:br>
              <a:rPr lang="en-US" sz="2600"/>
            </a:br>
            <a:r>
              <a:rPr lang="en-US" sz="2600"/>
              <a:t>with probabilities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E.g.:   </a:t>
            </a:r>
            <a:r>
              <a:rPr lang="en-US" sz="2200">
                <a:solidFill>
                  <a:schemeClr val="bg2"/>
                </a:solidFill>
              </a:rPr>
              <a:t>0.7   NP </a:t>
            </a:r>
            <a:r>
              <a:rPr lang="en-US" sz="2200">
                <a:solidFill>
                  <a:schemeClr val="bg2"/>
                </a:solidFill>
                <a:cs typeface="Arial" charset="0"/>
              </a:rPr>
              <a:t>→ N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solidFill>
                  <a:schemeClr val="bg2"/>
                </a:solidFill>
                <a:cs typeface="Arial" charset="0"/>
              </a:rPr>
              <a:t>          0.3    NP → Det N</a:t>
            </a:r>
          </a:p>
          <a:p>
            <a:pPr>
              <a:lnSpc>
                <a:spcPct val="90000"/>
              </a:lnSpc>
            </a:pPr>
            <a:r>
              <a:rPr lang="en-US" sz="2600" b="1"/>
              <a:t>WCFG:</a:t>
            </a:r>
            <a:r>
              <a:rPr lang="en-US" sz="2600"/>
              <a:t> Production rules</a:t>
            </a:r>
            <a:br>
              <a:rPr lang="en-US" sz="2600"/>
            </a:br>
            <a:r>
              <a:rPr lang="en-US" sz="2600"/>
              <a:t>with weights (equivalent)</a:t>
            </a:r>
          </a:p>
          <a:p>
            <a:pPr>
              <a:lnSpc>
                <a:spcPct val="90000"/>
              </a:lnSpc>
            </a:pPr>
            <a:r>
              <a:rPr lang="en-US" sz="2600"/>
              <a:t>Chomsky normal form: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/>
              <a:t>	</a:t>
            </a:r>
            <a:r>
              <a:rPr lang="en-US" sz="2600">
                <a:solidFill>
                  <a:schemeClr val="bg2"/>
                </a:solidFill>
              </a:rPr>
              <a:t>A </a:t>
            </a:r>
            <a:r>
              <a:rPr lang="en-US" sz="2600">
                <a:solidFill>
                  <a:schemeClr val="bg2"/>
                </a:solidFill>
                <a:cs typeface="Arial" charset="0"/>
              </a:rPr>
              <a:t>→ B C</a:t>
            </a:r>
            <a:r>
              <a:rPr lang="en-US" sz="2600">
                <a:cs typeface="Arial" charset="0"/>
              </a:rPr>
              <a:t>  or  </a:t>
            </a:r>
            <a:r>
              <a:rPr lang="en-US" sz="2600">
                <a:solidFill>
                  <a:schemeClr val="bg2"/>
                </a:solidFill>
                <a:cs typeface="Arial" charset="0"/>
              </a:rPr>
              <a:t>A → a</a:t>
            </a:r>
          </a:p>
        </p:txBody>
      </p:sp>
      <p:grpSp>
        <p:nvGrpSpPr>
          <p:cNvPr id="1043491" name="Group 35"/>
          <p:cNvGrpSpPr>
            <a:grpSpLocks/>
          </p:cNvGrpSpPr>
          <p:nvPr/>
        </p:nvGrpSpPr>
        <p:grpSpPr bwMode="auto">
          <a:xfrm>
            <a:off x="4953000" y="1752600"/>
            <a:ext cx="3248025" cy="3838575"/>
            <a:chOff x="3024" y="1056"/>
            <a:chExt cx="2046" cy="2418"/>
          </a:xfrm>
        </p:grpSpPr>
        <p:sp>
          <p:nvSpPr>
            <p:cNvPr id="1043464" name="Text Box 8"/>
            <p:cNvSpPr txBox="1">
              <a:spLocks noChangeArrowheads="1"/>
            </p:cNvSpPr>
            <p:nvPr/>
          </p:nvSpPr>
          <p:spPr bwMode="auto">
            <a:xfrm>
              <a:off x="3792" y="105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043467" name="Text Box 11"/>
            <p:cNvSpPr txBox="1">
              <a:spLocks noChangeArrowheads="1"/>
            </p:cNvSpPr>
            <p:nvPr/>
          </p:nvSpPr>
          <p:spPr bwMode="auto">
            <a:xfrm>
              <a:off x="3024" y="3186"/>
              <a:ext cx="20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John    ate   the   pizza</a:t>
              </a:r>
            </a:p>
          </p:txBody>
        </p:sp>
        <p:sp>
          <p:nvSpPr>
            <p:cNvPr id="1043470" name="Text Box 14"/>
            <p:cNvSpPr txBox="1">
              <a:spLocks noChangeArrowheads="1"/>
            </p:cNvSpPr>
            <p:nvPr/>
          </p:nvSpPr>
          <p:spPr bwMode="auto">
            <a:xfrm>
              <a:off x="3360" y="1968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NP</a:t>
              </a:r>
            </a:p>
          </p:txBody>
        </p:sp>
        <p:sp>
          <p:nvSpPr>
            <p:cNvPr id="1043471" name="Text Box 15"/>
            <p:cNvSpPr txBox="1">
              <a:spLocks noChangeArrowheads="1"/>
            </p:cNvSpPr>
            <p:nvPr/>
          </p:nvSpPr>
          <p:spPr bwMode="auto">
            <a:xfrm>
              <a:off x="3984" y="1680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VP</a:t>
              </a:r>
            </a:p>
          </p:txBody>
        </p:sp>
        <p:sp>
          <p:nvSpPr>
            <p:cNvPr id="1043472" name="Text Box 16"/>
            <p:cNvSpPr txBox="1">
              <a:spLocks noChangeArrowheads="1"/>
            </p:cNvSpPr>
            <p:nvPr/>
          </p:nvSpPr>
          <p:spPr bwMode="auto">
            <a:xfrm>
              <a:off x="3168" y="259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N</a:t>
              </a:r>
            </a:p>
          </p:txBody>
        </p:sp>
        <p:sp>
          <p:nvSpPr>
            <p:cNvPr id="1043473" name="Text Box 17"/>
            <p:cNvSpPr txBox="1">
              <a:spLocks noChangeArrowheads="1"/>
            </p:cNvSpPr>
            <p:nvPr/>
          </p:nvSpPr>
          <p:spPr bwMode="auto">
            <a:xfrm>
              <a:off x="3744" y="2352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V</a:t>
              </a:r>
            </a:p>
          </p:txBody>
        </p:sp>
        <p:sp>
          <p:nvSpPr>
            <p:cNvPr id="1043474" name="Text Box 18"/>
            <p:cNvSpPr txBox="1">
              <a:spLocks noChangeArrowheads="1"/>
            </p:cNvSpPr>
            <p:nvPr/>
          </p:nvSpPr>
          <p:spPr bwMode="auto">
            <a:xfrm>
              <a:off x="4272" y="2208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NP</a:t>
              </a:r>
            </a:p>
          </p:txBody>
        </p:sp>
        <p:sp>
          <p:nvSpPr>
            <p:cNvPr id="1043476" name="Text Box 20"/>
            <p:cNvSpPr txBox="1">
              <a:spLocks noChangeArrowheads="1"/>
            </p:cNvSpPr>
            <p:nvPr/>
          </p:nvSpPr>
          <p:spPr bwMode="auto">
            <a:xfrm>
              <a:off x="4032" y="2640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Det</a:t>
              </a:r>
            </a:p>
          </p:txBody>
        </p:sp>
        <p:sp>
          <p:nvSpPr>
            <p:cNvPr id="1043477" name="Text Box 21"/>
            <p:cNvSpPr txBox="1">
              <a:spLocks noChangeArrowheads="1"/>
            </p:cNvSpPr>
            <p:nvPr/>
          </p:nvSpPr>
          <p:spPr bwMode="auto">
            <a:xfrm>
              <a:off x="4608" y="264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N</a:t>
              </a:r>
            </a:p>
          </p:txBody>
        </p:sp>
        <p:sp>
          <p:nvSpPr>
            <p:cNvPr id="1043478" name="Line 22"/>
            <p:cNvSpPr>
              <a:spLocks noChangeShapeType="1"/>
            </p:cNvSpPr>
            <p:nvPr/>
          </p:nvSpPr>
          <p:spPr bwMode="auto">
            <a:xfrm flipH="1">
              <a:off x="3552" y="1344"/>
              <a:ext cx="336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3480" name="Line 24"/>
            <p:cNvSpPr>
              <a:spLocks noChangeShapeType="1"/>
            </p:cNvSpPr>
            <p:nvPr/>
          </p:nvSpPr>
          <p:spPr bwMode="auto">
            <a:xfrm>
              <a:off x="3888" y="1344"/>
              <a:ext cx="24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3481" name="Line 25"/>
            <p:cNvSpPr>
              <a:spLocks noChangeShapeType="1"/>
            </p:cNvSpPr>
            <p:nvPr/>
          </p:nvSpPr>
          <p:spPr bwMode="auto">
            <a:xfrm flipH="1">
              <a:off x="3312" y="2256"/>
              <a:ext cx="144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3482" name="Line 26"/>
            <p:cNvSpPr>
              <a:spLocks noChangeShapeType="1"/>
            </p:cNvSpPr>
            <p:nvPr/>
          </p:nvSpPr>
          <p:spPr bwMode="auto">
            <a:xfrm>
              <a:off x="3312" y="288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3483" name="Line 27"/>
            <p:cNvSpPr>
              <a:spLocks noChangeShapeType="1"/>
            </p:cNvSpPr>
            <p:nvPr/>
          </p:nvSpPr>
          <p:spPr bwMode="auto">
            <a:xfrm flipH="1">
              <a:off x="3888" y="1920"/>
              <a:ext cx="24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3484" name="Line 28"/>
            <p:cNvSpPr>
              <a:spLocks noChangeShapeType="1"/>
            </p:cNvSpPr>
            <p:nvPr/>
          </p:nvSpPr>
          <p:spPr bwMode="auto">
            <a:xfrm>
              <a:off x="4128" y="1920"/>
              <a:ext cx="33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3485" name="Line 29"/>
            <p:cNvSpPr>
              <a:spLocks noChangeShapeType="1"/>
            </p:cNvSpPr>
            <p:nvPr/>
          </p:nvSpPr>
          <p:spPr bwMode="auto">
            <a:xfrm flipH="1">
              <a:off x="4272" y="2448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3486" name="Line 30"/>
            <p:cNvSpPr>
              <a:spLocks noChangeShapeType="1"/>
            </p:cNvSpPr>
            <p:nvPr/>
          </p:nvSpPr>
          <p:spPr bwMode="auto">
            <a:xfrm>
              <a:off x="4464" y="2448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3487" name="Line 31"/>
            <p:cNvSpPr>
              <a:spLocks noChangeShapeType="1"/>
            </p:cNvSpPr>
            <p:nvPr/>
          </p:nvSpPr>
          <p:spPr bwMode="auto">
            <a:xfrm flipH="1">
              <a:off x="3840" y="2640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3489" name="Line 33"/>
            <p:cNvSpPr>
              <a:spLocks noChangeShapeType="1"/>
            </p:cNvSpPr>
            <p:nvPr/>
          </p:nvSpPr>
          <p:spPr bwMode="auto">
            <a:xfrm>
              <a:off x="4272" y="292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3490" name="Line 34"/>
            <p:cNvSpPr>
              <a:spLocks noChangeShapeType="1"/>
            </p:cNvSpPr>
            <p:nvPr/>
          </p:nvSpPr>
          <p:spPr bwMode="auto">
            <a:xfrm>
              <a:off x="4752" y="292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224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Parsing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 b="1">
                <a:cs typeface="Arial" charset="0"/>
              </a:rPr>
              <a:t>Evidence predicate:</a:t>
            </a:r>
            <a:r>
              <a:rPr lang="en-US" sz="2100">
                <a:cs typeface="Arial" charset="0"/>
              </a:rPr>
              <a:t> </a:t>
            </a:r>
            <a:r>
              <a:rPr lang="en-US" sz="2100" b="1">
                <a:latin typeface="Courier New" charset="0"/>
                <a:cs typeface="Arial" charset="0"/>
              </a:rPr>
              <a:t>Token(token,position)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cs typeface="Arial" charset="0"/>
              </a:rPr>
              <a:t>E.g.: </a:t>
            </a:r>
            <a:r>
              <a:rPr lang="en-US" sz="2000" b="1">
                <a:solidFill>
                  <a:schemeClr val="bg2"/>
                </a:solidFill>
                <a:latin typeface="Courier New" charset="0"/>
                <a:cs typeface="Arial" charset="0"/>
              </a:rPr>
              <a:t>Token(</a:t>
            </a:r>
            <a:r>
              <a:rPr lang="ja-JP" altLang="en-US" sz="2000" b="1">
                <a:solidFill>
                  <a:schemeClr val="bg2"/>
                </a:solidFill>
                <a:latin typeface="Arial"/>
                <a:cs typeface="Arial" charset="0"/>
              </a:rPr>
              <a:t>“</a:t>
            </a:r>
            <a:r>
              <a:rPr lang="en-US" sz="2000" b="1">
                <a:solidFill>
                  <a:schemeClr val="bg2"/>
                </a:solidFill>
                <a:latin typeface="Courier New" charset="0"/>
                <a:cs typeface="Arial" charset="0"/>
              </a:rPr>
              <a:t>pizza</a:t>
            </a:r>
            <a:r>
              <a:rPr lang="ja-JP" altLang="en-US" sz="2000" b="1">
                <a:solidFill>
                  <a:schemeClr val="bg2"/>
                </a:solidFill>
                <a:latin typeface="Arial"/>
                <a:cs typeface="Arial" charset="0"/>
              </a:rPr>
              <a:t>”</a:t>
            </a:r>
            <a:r>
              <a:rPr lang="en-US" sz="2000" b="1">
                <a:solidFill>
                  <a:schemeClr val="bg2"/>
                </a:solidFill>
                <a:latin typeface="Courier New" charset="0"/>
                <a:cs typeface="Arial" charset="0"/>
              </a:rPr>
              <a:t>, 3)</a:t>
            </a:r>
          </a:p>
          <a:p>
            <a:pPr>
              <a:lnSpc>
                <a:spcPct val="90000"/>
              </a:lnSpc>
            </a:pPr>
            <a:r>
              <a:rPr lang="en-US" sz="2100" b="1">
                <a:cs typeface="Arial" charset="0"/>
              </a:rPr>
              <a:t>Query predicates:</a:t>
            </a:r>
            <a:r>
              <a:rPr lang="en-US" sz="2100">
                <a:cs typeface="Arial" charset="0"/>
              </a:rPr>
              <a:t> </a:t>
            </a:r>
            <a:r>
              <a:rPr lang="en-US" sz="2100" b="1" i="1">
                <a:latin typeface="Courier New" charset="0"/>
                <a:cs typeface="Arial" charset="0"/>
              </a:rPr>
              <a:t>Constituent</a:t>
            </a:r>
            <a:r>
              <a:rPr lang="en-US" sz="2100" b="1">
                <a:latin typeface="Courier New" charset="0"/>
                <a:cs typeface="Arial" charset="0"/>
              </a:rPr>
              <a:t>(position,position)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cs typeface="Arial" charset="0"/>
              </a:rPr>
              <a:t>E.g.: </a:t>
            </a:r>
            <a:r>
              <a:rPr lang="en-US" sz="2000" b="1">
                <a:solidFill>
                  <a:schemeClr val="bg2"/>
                </a:solidFill>
                <a:latin typeface="Courier New" charset="0"/>
                <a:cs typeface="Arial" charset="0"/>
              </a:rPr>
              <a:t>NP(2,4)</a:t>
            </a:r>
          </a:p>
          <a:p>
            <a:pPr>
              <a:lnSpc>
                <a:spcPct val="90000"/>
              </a:lnSpc>
            </a:pPr>
            <a:r>
              <a:rPr lang="en-US" sz="2100"/>
              <a:t>For each rule of the form A </a:t>
            </a:r>
            <a:r>
              <a:rPr lang="en-US" sz="2100">
                <a:cs typeface="Arial" charset="0"/>
              </a:rPr>
              <a:t>→ B C:</a:t>
            </a:r>
            <a:br>
              <a:rPr lang="en-US" sz="2100">
                <a:cs typeface="Arial" charset="0"/>
              </a:rPr>
            </a:br>
            <a:r>
              <a:rPr lang="en-US" sz="2100">
                <a:cs typeface="Arial" charset="0"/>
              </a:rPr>
              <a:t>Clause of the form </a:t>
            </a:r>
            <a:r>
              <a:rPr lang="en-US" sz="2100" b="1">
                <a:latin typeface="Courier New" charset="0"/>
                <a:cs typeface="Arial" charset="0"/>
              </a:rPr>
              <a:t>B(i,j) ^ C(j,k) =&gt; A(i,k)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cs typeface="Arial" charset="0"/>
              </a:rPr>
              <a:t>E.g.:</a:t>
            </a:r>
            <a:r>
              <a:rPr lang="en-US" sz="2000" b="1">
                <a:cs typeface="Arial" charset="0"/>
              </a:rPr>
              <a:t> </a:t>
            </a:r>
            <a:r>
              <a:rPr lang="en-US" sz="2000" b="1">
                <a:solidFill>
                  <a:schemeClr val="bg2"/>
                </a:solidFill>
                <a:latin typeface="Courier New" charset="0"/>
                <a:cs typeface="Arial" charset="0"/>
              </a:rPr>
              <a:t>NP(i,j) ^ VP(j,k) =&gt; S(i,k)</a:t>
            </a:r>
          </a:p>
          <a:p>
            <a:pPr>
              <a:lnSpc>
                <a:spcPct val="90000"/>
              </a:lnSpc>
            </a:pPr>
            <a:r>
              <a:rPr lang="en-US" sz="2100">
                <a:cs typeface="Arial" charset="0"/>
              </a:rPr>
              <a:t>For each rule of the form A → a:</a:t>
            </a:r>
            <a:br>
              <a:rPr lang="en-US" sz="2100">
                <a:cs typeface="Arial" charset="0"/>
              </a:rPr>
            </a:br>
            <a:r>
              <a:rPr lang="en-US" sz="2100">
                <a:cs typeface="Arial" charset="0"/>
              </a:rPr>
              <a:t>Clause of the form  </a:t>
            </a:r>
            <a:r>
              <a:rPr lang="en-US" sz="2100" b="1">
                <a:latin typeface="Courier New" charset="0"/>
                <a:cs typeface="Arial" charset="0"/>
              </a:rPr>
              <a:t>Token(a,i) =&gt; A(i,i+1)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cs typeface="Arial" charset="0"/>
              </a:rPr>
              <a:t>E.g.:</a:t>
            </a:r>
            <a:r>
              <a:rPr lang="en-US" sz="2000" b="1">
                <a:latin typeface="Courier New" charset="0"/>
                <a:cs typeface="Arial" charset="0"/>
              </a:rPr>
              <a:t> </a:t>
            </a:r>
            <a:r>
              <a:rPr lang="en-US" sz="2000" b="1">
                <a:solidFill>
                  <a:schemeClr val="bg2"/>
                </a:solidFill>
                <a:latin typeface="Courier New" charset="0"/>
                <a:cs typeface="Arial" charset="0"/>
              </a:rPr>
              <a:t>Token(</a:t>
            </a:r>
            <a:r>
              <a:rPr lang="ja-JP" altLang="en-US" sz="2000" b="1">
                <a:solidFill>
                  <a:schemeClr val="bg2"/>
                </a:solidFill>
                <a:latin typeface="Arial"/>
                <a:cs typeface="Arial" charset="0"/>
              </a:rPr>
              <a:t>“</a:t>
            </a:r>
            <a:r>
              <a:rPr lang="en-US" sz="2000" b="1">
                <a:solidFill>
                  <a:schemeClr val="bg2"/>
                </a:solidFill>
                <a:latin typeface="Courier New" charset="0"/>
                <a:cs typeface="Arial" charset="0"/>
              </a:rPr>
              <a:t>pizza</a:t>
            </a:r>
            <a:r>
              <a:rPr lang="ja-JP" altLang="en-US" sz="2000" b="1">
                <a:solidFill>
                  <a:schemeClr val="bg2"/>
                </a:solidFill>
                <a:latin typeface="Arial"/>
                <a:cs typeface="Arial" charset="0"/>
              </a:rPr>
              <a:t>”</a:t>
            </a:r>
            <a:r>
              <a:rPr lang="en-US" sz="2000" b="1">
                <a:solidFill>
                  <a:schemeClr val="bg2"/>
                </a:solidFill>
                <a:latin typeface="Courier New" charset="0"/>
                <a:cs typeface="Arial" charset="0"/>
              </a:rPr>
              <a:t>, i) =&gt; N(i,i+1)</a:t>
            </a:r>
          </a:p>
          <a:p>
            <a:pPr>
              <a:lnSpc>
                <a:spcPct val="90000"/>
              </a:lnSpc>
            </a:pPr>
            <a:r>
              <a:rPr lang="en-US" sz="2100">
                <a:cs typeface="Arial" charset="0"/>
              </a:rPr>
              <a:t>For each nonterminal:</a:t>
            </a:r>
            <a:br>
              <a:rPr lang="en-US" sz="2100">
                <a:cs typeface="Arial" charset="0"/>
              </a:rPr>
            </a:br>
            <a:r>
              <a:rPr lang="en-US" sz="2100">
                <a:cs typeface="Arial" charset="0"/>
              </a:rPr>
              <a:t>Hard formula stating that exactly one production holds</a:t>
            </a:r>
          </a:p>
          <a:p>
            <a:pPr>
              <a:lnSpc>
                <a:spcPct val="90000"/>
              </a:lnSpc>
            </a:pPr>
            <a:r>
              <a:rPr lang="en-US" sz="2100">
                <a:cs typeface="Arial" charset="0"/>
              </a:rPr>
              <a:t>MAP inference yields most probable parse</a:t>
            </a:r>
          </a:p>
        </p:txBody>
      </p:sp>
    </p:spTree>
    <p:extLst>
      <p:ext uri="{BB962C8B-B14F-4D97-AF65-F5344CB8AC3E}">
        <p14:creationId xmlns:p14="http://schemas.microsoft.com/office/powerpoint/2010/main" val="399943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1036638"/>
          </a:xfrm>
        </p:spPr>
        <p:txBody>
          <a:bodyPr/>
          <a:lstStyle/>
          <a:p>
            <a:r>
              <a:rPr lang="en-US"/>
              <a:t>Semantic Processing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534400" cy="4529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b="1"/>
              <a:t>Weighted definite clause grammars:</a:t>
            </a:r>
            <a:r>
              <a:rPr lang="en-US" sz="2200"/>
              <a:t/>
            </a:r>
            <a:br>
              <a:rPr lang="en-US" sz="2200"/>
            </a:br>
            <a:r>
              <a:rPr lang="en-US" sz="2200"/>
              <a:t>Straightforward extension</a:t>
            </a:r>
          </a:p>
          <a:p>
            <a:pPr>
              <a:lnSpc>
                <a:spcPct val="90000"/>
              </a:lnSpc>
            </a:pPr>
            <a:r>
              <a:rPr lang="en-US" sz="2200" b="1"/>
              <a:t>Combine with entity resolution:</a:t>
            </a:r>
            <a:r>
              <a:rPr lang="en-US" sz="2200"/>
              <a:t/>
            </a:r>
            <a:br>
              <a:rPr lang="en-US" sz="2200"/>
            </a:br>
            <a:r>
              <a:rPr lang="en-US" sz="2200" b="1">
                <a:latin typeface="Courier New" charset="0"/>
              </a:rPr>
              <a:t>NP(i,j) =&gt; Entity(+e,i,j)</a:t>
            </a:r>
          </a:p>
          <a:p>
            <a:pPr>
              <a:lnSpc>
                <a:spcPct val="90000"/>
              </a:lnSpc>
            </a:pPr>
            <a:r>
              <a:rPr lang="en-US" sz="2200" b="1"/>
              <a:t>Word sense disambiguation:</a:t>
            </a:r>
            <a:br>
              <a:rPr lang="en-US" sz="2200" b="1"/>
            </a:br>
            <a:r>
              <a:rPr lang="en-US" sz="2200"/>
              <a:t>Use logistic regression</a:t>
            </a:r>
          </a:p>
          <a:p>
            <a:pPr>
              <a:lnSpc>
                <a:spcPct val="90000"/>
              </a:lnSpc>
            </a:pPr>
            <a:r>
              <a:rPr lang="en-US" sz="2200" b="1"/>
              <a:t>Semantic role labeling:</a:t>
            </a:r>
            <a:br>
              <a:rPr lang="en-US" sz="2200" b="1"/>
            </a:br>
            <a:r>
              <a:rPr lang="en-US" sz="2200"/>
              <a:t>Use rules involving phrase predicates</a:t>
            </a:r>
          </a:p>
          <a:p>
            <a:pPr>
              <a:lnSpc>
                <a:spcPct val="90000"/>
              </a:lnSpc>
            </a:pPr>
            <a:r>
              <a:rPr lang="en-US" sz="2200" b="1"/>
              <a:t>Building meaning representation:</a:t>
            </a:r>
            <a:br>
              <a:rPr lang="en-US" sz="2200" b="1"/>
            </a:br>
            <a:r>
              <a:rPr lang="en-US" sz="2200"/>
              <a:t>Via weighted DCG with lambda calculus</a:t>
            </a:r>
            <a:br>
              <a:rPr lang="en-US" sz="2200"/>
            </a:br>
            <a:r>
              <a:rPr lang="en-US" sz="1800"/>
              <a:t>(cf. Zettlemoyer &amp; Collins, UAI-2005)</a:t>
            </a:r>
          </a:p>
          <a:p>
            <a:pPr>
              <a:lnSpc>
                <a:spcPct val="90000"/>
              </a:lnSpc>
            </a:pPr>
            <a:r>
              <a:rPr lang="en-US" sz="2200" b="1"/>
              <a:t>Another option:</a:t>
            </a:r>
            <a:br>
              <a:rPr lang="en-US" sz="2200" b="1"/>
            </a:br>
            <a:r>
              <a:rPr lang="en-US" sz="2200"/>
              <a:t>Rules of the form  </a:t>
            </a:r>
            <a:r>
              <a:rPr lang="en-US" sz="2200" b="1">
                <a:latin typeface="Courier New" charset="0"/>
              </a:rPr>
              <a:t>Token(a,i) =&gt; </a:t>
            </a:r>
            <a:r>
              <a:rPr lang="en-US" sz="2200" b="1" i="1">
                <a:latin typeface="Courier New" charset="0"/>
              </a:rPr>
              <a:t>Meaning</a:t>
            </a:r>
            <a:r>
              <a:rPr lang="en-US" sz="2200" b="1">
                <a:latin typeface="Courier New" charset="0"/>
              </a:rPr>
              <a:t/>
            </a:r>
            <a:br>
              <a:rPr lang="en-US" sz="2200" b="1">
                <a:latin typeface="Courier New" charset="0"/>
              </a:rPr>
            </a:br>
            <a:r>
              <a:rPr lang="en-US" sz="2200"/>
              <a:t>and  </a:t>
            </a:r>
            <a:r>
              <a:rPr lang="en-US" sz="2200" b="1" i="1">
                <a:latin typeface="Courier New" charset="0"/>
              </a:rPr>
              <a:t>MeaningB</a:t>
            </a:r>
            <a:r>
              <a:rPr lang="en-US" sz="2200" b="1">
                <a:latin typeface="Courier New" charset="0"/>
              </a:rPr>
              <a:t> ^ </a:t>
            </a:r>
            <a:r>
              <a:rPr lang="en-US" sz="2200" b="1" i="1">
                <a:latin typeface="Courier New" charset="0"/>
              </a:rPr>
              <a:t>MeaningC</a:t>
            </a:r>
            <a:r>
              <a:rPr lang="en-US" sz="2200" b="1">
                <a:latin typeface="Courier New" charset="0"/>
              </a:rPr>
              <a:t> ^ </a:t>
            </a:r>
            <a:r>
              <a:rPr lang="en-US" sz="2200">
                <a:latin typeface="Courier New" charset="0"/>
              </a:rPr>
              <a:t>… </a:t>
            </a:r>
            <a:r>
              <a:rPr lang="en-US" sz="2200" b="1">
                <a:latin typeface="Courier New" charset="0"/>
              </a:rPr>
              <a:t>=&gt; </a:t>
            </a:r>
            <a:r>
              <a:rPr lang="en-US" sz="2200" b="1" i="1">
                <a:latin typeface="Courier New" charset="0"/>
              </a:rPr>
              <a:t>MeaningA</a:t>
            </a:r>
          </a:p>
          <a:p>
            <a:pPr>
              <a:lnSpc>
                <a:spcPct val="90000"/>
              </a:lnSpc>
            </a:pPr>
            <a:r>
              <a:rPr lang="en-US" sz="2200"/>
              <a:t>Facilitates injecting world knowledge into parsing</a:t>
            </a:r>
          </a:p>
          <a:p>
            <a:pPr>
              <a:lnSpc>
                <a:spcPct val="90000"/>
              </a:lnSpc>
            </a:pPr>
            <a:endParaRPr lang="en-US" sz="2100" b="1" i="1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0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Inference in Markov Networks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Goal</a:t>
            </a:r>
            <a:r>
              <a:rPr lang="en-US" dirty="0"/>
              <a:t>: Compute </a:t>
            </a:r>
            <a:r>
              <a:rPr lang="en-US" dirty="0" err="1"/>
              <a:t>marginals</a:t>
            </a:r>
            <a:r>
              <a:rPr lang="en-US" dirty="0"/>
              <a:t> &amp; conditionals of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Exact inference is #P-complete</a:t>
            </a:r>
          </a:p>
          <a:p>
            <a:pPr>
              <a:lnSpc>
                <a:spcPct val="90000"/>
              </a:lnSpc>
            </a:pPr>
            <a:r>
              <a:rPr lang="en-US" dirty="0"/>
              <a:t>Conditioning on Markov blanket </a:t>
            </a:r>
            <a:r>
              <a:rPr lang="en-US" dirty="0" smtClean="0"/>
              <a:t>of a proposition </a:t>
            </a:r>
            <a:r>
              <a:rPr lang="en-US" i="1" dirty="0" smtClean="0"/>
              <a:t>x</a:t>
            </a:r>
            <a:r>
              <a:rPr lang="en-US" dirty="0" smtClean="0"/>
              <a:t> is easy, because you only have to consider cliques (formulas) that involve </a:t>
            </a:r>
            <a:r>
              <a:rPr lang="en-US" i="1" dirty="0" smtClean="0"/>
              <a:t>x</a:t>
            </a:r>
            <a:r>
              <a:rPr lang="en-US" dirty="0" smtClean="0"/>
              <a:t> :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Gibbs sampling exploits this</a:t>
            </a:r>
          </a:p>
        </p:txBody>
      </p:sp>
      <p:graphicFrame>
        <p:nvGraphicFramePr>
          <p:cNvPr id="962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438448"/>
              </p:ext>
            </p:extLst>
          </p:nvPr>
        </p:nvGraphicFramePr>
        <p:xfrm>
          <a:off x="531316" y="4504161"/>
          <a:ext cx="7793038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Equation" r:id="rId3" imgW="3644640" imgH="558720" progId="Equation.DSMT4">
                  <p:embed/>
                </p:oleObj>
              </mc:Choice>
              <mc:Fallback>
                <p:oleObj name="Equation" r:id="rId3" imgW="36446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16" y="4504161"/>
                        <a:ext cx="7793038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65" name="Object 5"/>
          <p:cNvGraphicFramePr>
            <a:graphicFrameLocks noChangeAspect="1"/>
          </p:cNvGraphicFramePr>
          <p:nvPr/>
        </p:nvGraphicFramePr>
        <p:xfrm>
          <a:off x="914400" y="2057400"/>
          <a:ext cx="34290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5" name="Equation" r:id="rId5" imgW="1752480" imgH="457200" progId="Equation.DSMT4">
                  <p:embed/>
                </p:oleObj>
              </mc:Choice>
              <mc:Fallback>
                <p:oleObj name="Equation" r:id="rId5" imgW="1752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34290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66" name="Object 6"/>
          <p:cNvGraphicFramePr>
            <a:graphicFrameLocks noChangeAspect="1"/>
          </p:cNvGraphicFramePr>
          <p:nvPr/>
        </p:nvGraphicFramePr>
        <p:xfrm>
          <a:off x="5029200" y="2057400"/>
          <a:ext cx="306705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6" name="Equation" r:id="rId7" imgW="1549080" imgH="457200" progId="Equation.DSMT4">
                  <p:embed/>
                </p:oleObj>
              </mc:Choice>
              <mc:Fallback>
                <p:oleObj name="Equation" r:id="rId7" imgW="1549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57400"/>
                        <a:ext cx="306705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52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1036638"/>
          </a:xfrm>
        </p:spPr>
        <p:txBody>
          <a:bodyPr/>
          <a:lstStyle/>
          <a:p>
            <a:r>
              <a:rPr lang="en-US"/>
              <a:t>Semantic Processing</a:t>
            </a:r>
          </a:p>
        </p:txBody>
      </p:sp>
      <p:sp>
        <p:nvSpPr>
          <p:cNvPr id="928774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78200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C9900"/>
                </a:solidFill>
                <a:latin typeface="Arial" charset="0"/>
                <a:ea typeface="ＭＳ Ｐゴシック" charset="0"/>
              </a:rPr>
              <a:t>Example: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 John ate pizza.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Grammar: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  S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→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 NP VP       VP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→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 V NP       V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→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 ate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                   NP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→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 John        NP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→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 pizza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Token(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John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,0) =&gt; Participant(John,E,0,1)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Token(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ate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,1) =&gt; Event(Eating,E,1,2)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Token(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pizza</a:t>
            </a:r>
            <a:r>
              <a:rPr lang="ja-JP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,2) =&gt; Participant(pizza,E,2,3)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Event(Eating,e,i,j) ^ Participant(p,e,j,k)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^ VP(i,k) ^ V(i,j) ^ NP(j,k) =&gt; Eaten(p,e)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Event(Eating,e,j,k) ^ Participant(p,e,i,j)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^ S(i,k) ^ NP(i,j) ^ VP(j,k) =&gt; Eater(p,e)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Event(t,e,i,k) =&gt; Isa(e,t)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Result: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Isa(E,Eating), Eater(John,E), Eaten(pizza,E)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50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Networks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Use all binary predicates with same first argument (the object </a:t>
            </a:r>
            <a:r>
              <a:rPr lang="en-US" sz="2600" i="1"/>
              <a:t>x</a:t>
            </a:r>
            <a:r>
              <a:rPr lang="en-US" sz="2600"/>
              <a:t>).</a:t>
            </a:r>
          </a:p>
          <a:p>
            <a:r>
              <a:rPr lang="en-US" sz="2600"/>
              <a:t>One predicate for each variable </a:t>
            </a:r>
            <a:r>
              <a:rPr lang="en-US" sz="2600" i="1"/>
              <a:t>A</a:t>
            </a:r>
            <a:r>
              <a:rPr lang="en-US" sz="2600"/>
              <a:t>: </a:t>
            </a:r>
            <a:r>
              <a:rPr lang="en-US" sz="2600" b="1">
                <a:latin typeface="Courier New" charset="0"/>
              </a:rPr>
              <a:t>A(x,v!)</a:t>
            </a:r>
          </a:p>
          <a:p>
            <a:r>
              <a:rPr lang="en-US" sz="2600"/>
              <a:t>One clause for each line in the CPT and</a:t>
            </a:r>
            <a:br>
              <a:rPr lang="en-US" sz="2600"/>
            </a:br>
            <a:r>
              <a:rPr lang="en-US" sz="2600"/>
              <a:t>value of the variable</a:t>
            </a:r>
          </a:p>
          <a:p>
            <a:r>
              <a:rPr lang="en-US" sz="2600"/>
              <a:t>Context-specific independence:</a:t>
            </a:r>
            <a:br>
              <a:rPr lang="en-US" sz="2600"/>
            </a:br>
            <a:r>
              <a:rPr lang="en-US" sz="2600"/>
              <a:t>One Horn clause for each path in the decision tree</a:t>
            </a:r>
          </a:p>
          <a:p>
            <a:r>
              <a:rPr lang="en-US" sz="2600"/>
              <a:t>Logistic regression: As before</a:t>
            </a:r>
          </a:p>
          <a:p>
            <a:r>
              <a:rPr lang="en-US" sz="2600"/>
              <a:t>Noisy OR: Deterministic OR + Pairwise clauses</a:t>
            </a:r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586139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Robot Mapping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Input:</a:t>
            </a:r>
            <a:r>
              <a:rPr lang="en-US"/>
              <a:t/>
            </a:r>
            <a:br>
              <a:rPr lang="en-US"/>
            </a:br>
            <a:r>
              <a:rPr lang="en-US"/>
              <a:t>Laser range finder segments (x</a:t>
            </a:r>
            <a:r>
              <a:rPr lang="en-US" baseline="-25000"/>
              <a:t>i</a:t>
            </a:r>
            <a:r>
              <a:rPr lang="en-US"/>
              <a:t>, y</a:t>
            </a:r>
            <a:r>
              <a:rPr lang="en-US" baseline="-25000"/>
              <a:t>i</a:t>
            </a:r>
            <a:r>
              <a:rPr lang="en-US"/>
              <a:t>, x</a:t>
            </a:r>
            <a:r>
              <a:rPr lang="en-US" baseline="-25000"/>
              <a:t>f</a:t>
            </a:r>
            <a:r>
              <a:rPr lang="en-US"/>
              <a:t>, y</a:t>
            </a:r>
            <a:r>
              <a:rPr lang="en-US" baseline="-25000"/>
              <a:t>f</a:t>
            </a:r>
            <a:r>
              <a:rPr lang="en-US"/>
              <a:t>)</a:t>
            </a:r>
          </a:p>
          <a:p>
            <a:r>
              <a:rPr lang="en-US" b="1"/>
              <a:t>Outputs:</a:t>
            </a:r>
          </a:p>
          <a:p>
            <a:pPr lvl="1"/>
            <a:r>
              <a:rPr lang="en-US"/>
              <a:t>Segment labels (</a:t>
            </a:r>
            <a:r>
              <a:rPr lang="en-US">
                <a:solidFill>
                  <a:schemeClr val="accent2"/>
                </a:solidFill>
              </a:rPr>
              <a:t>Wall</a:t>
            </a:r>
            <a:r>
              <a:rPr lang="en-US"/>
              <a:t>, </a:t>
            </a:r>
            <a:r>
              <a:rPr lang="en-US">
                <a:solidFill>
                  <a:srgbClr val="008000"/>
                </a:solidFill>
              </a:rPr>
              <a:t>Door</a:t>
            </a:r>
            <a:r>
              <a:rPr lang="en-US"/>
              <a:t>, </a:t>
            </a:r>
            <a:r>
              <a:rPr lang="en-US">
                <a:solidFill>
                  <a:srgbClr val="0033CC"/>
                </a:solidFill>
              </a:rPr>
              <a:t>Other</a:t>
            </a:r>
            <a:r>
              <a:rPr lang="en-US"/>
              <a:t>)</a:t>
            </a:r>
          </a:p>
          <a:p>
            <a:pPr lvl="1"/>
            <a:r>
              <a:rPr lang="en-US"/>
              <a:t>Assignment of wall segments to walls</a:t>
            </a:r>
          </a:p>
          <a:p>
            <a:pPr lvl="1"/>
            <a:r>
              <a:rPr lang="en-US"/>
              <a:t>Position of walls (x</a:t>
            </a:r>
            <a:r>
              <a:rPr lang="en-US" baseline="-25000"/>
              <a:t>i</a:t>
            </a:r>
            <a:r>
              <a:rPr lang="en-US"/>
              <a:t>, y</a:t>
            </a:r>
            <a:r>
              <a:rPr lang="en-US" baseline="-25000"/>
              <a:t>i</a:t>
            </a:r>
            <a:r>
              <a:rPr lang="en-US"/>
              <a:t>, x</a:t>
            </a:r>
            <a:r>
              <a:rPr lang="en-US" baseline="-25000"/>
              <a:t>f</a:t>
            </a:r>
            <a:r>
              <a:rPr lang="en-US"/>
              <a:t>, y</a:t>
            </a:r>
            <a:r>
              <a:rPr lang="en-US" baseline="-25000"/>
              <a:t>f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5561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Robot Mapping</a:t>
            </a:r>
          </a:p>
        </p:txBody>
      </p:sp>
      <p:pic>
        <p:nvPicPr>
          <p:cNvPr id="1050629" name="Picture 5" descr="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0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MLNs for Hybrid Domains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534400" cy="4452937"/>
          </a:xfrm>
        </p:spPr>
        <p:txBody>
          <a:bodyPr/>
          <a:lstStyle/>
          <a:p>
            <a:r>
              <a:rPr lang="en-US"/>
              <a:t>Allow numeric properties of objects as nodes</a:t>
            </a:r>
          </a:p>
          <a:p>
            <a:pPr lvl="1">
              <a:buFont typeface="Wingdings" charset="0"/>
              <a:buNone/>
            </a:pPr>
            <a:r>
              <a:rPr lang="en-US"/>
              <a:t>E.g.: </a:t>
            </a:r>
            <a:r>
              <a:rPr lang="en-US" b="1">
                <a:solidFill>
                  <a:schemeClr val="bg2"/>
                </a:solidFill>
                <a:latin typeface="Courier New" charset="0"/>
              </a:rPr>
              <a:t>Length(x)</a:t>
            </a:r>
            <a:r>
              <a:rPr lang="en-US"/>
              <a:t>,</a:t>
            </a:r>
            <a:r>
              <a:rPr lang="en-US" b="1">
                <a:solidFill>
                  <a:schemeClr val="bg2"/>
                </a:solidFill>
                <a:latin typeface="Courier New" charset="0"/>
              </a:rPr>
              <a:t> Distance(x,y)</a:t>
            </a:r>
          </a:p>
          <a:p>
            <a:r>
              <a:rPr lang="en-US"/>
              <a:t>Allow numeric terms as features</a:t>
            </a:r>
          </a:p>
          <a:p>
            <a:pPr lvl="1">
              <a:buFont typeface="Wingdings" charset="0"/>
              <a:buNone/>
            </a:pPr>
            <a:r>
              <a:rPr lang="en-US"/>
              <a:t>E.g.: </a:t>
            </a:r>
            <a:r>
              <a:rPr lang="en-US" b="1">
                <a:solidFill>
                  <a:schemeClr val="bg2"/>
                </a:solidFill>
                <a:latin typeface="Courier New" charset="0"/>
                <a:cs typeface="Arial" charset="0"/>
              </a:rPr>
              <a:t>–</a:t>
            </a:r>
            <a:r>
              <a:rPr lang="en-US" b="1">
                <a:solidFill>
                  <a:schemeClr val="bg2"/>
                </a:solidFill>
                <a:latin typeface="Courier New" charset="0"/>
              </a:rPr>
              <a:t>(Length(x)</a:t>
            </a:r>
            <a:r>
              <a:rPr lang="en-US" sz="400" b="1">
                <a:solidFill>
                  <a:schemeClr val="bg2"/>
                </a:solidFill>
                <a:latin typeface="Courier New" charset="0"/>
              </a:rPr>
              <a:t> </a:t>
            </a:r>
            <a:r>
              <a:rPr lang="en-US" b="1">
                <a:solidFill>
                  <a:schemeClr val="bg2"/>
                </a:solidFill>
                <a:latin typeface="Courier New" charset="0"/>
                <a:cs typeface="Arial" charset="0"/>
              </a:rPr>
              <a:t>–</a:t>
            </a:r>
            <a:r>
              <a:rPr lang="en-US" sz="800" b="1">
                <a:solidFill>
                  <a:schemeClr val="bg2"/>
                </a:solidFill>
                <a:latin typeface="Courier New" charset="0"/>
                <a:cs typeface="Arial" charset="0"/>
              </a:rPr>
              <a:t> </a:t>
            </a:r>
            <a:r>
              <a:rPr lang="en-US" b="1">
                <a:solidFill>
                  <a:schemeClr val="bg2"/>
                </a:solidFill>
                <a:latin typeface="Courier New" charset="0"/>
              </a:rPr>
              <a:t>5.0)</a:t>
            </a:r>
            <a:r>
              <a:rPr lang="en-US" b="1" baseline="30000">
                <a:solidFill>
                  <a:schemeClr val="bg2"/>
                </a:solidFill>
                <a:latin typeface="Courier New" charset="0"/>
              </a:rPr>
              <a:t>2</a:t>
            </a:r>
            <a:endParaRPr lang="en-US" b="1">
              <a:solidFill>
                <a:schemeClr val="bg2"/>
              </a:solidFill>
              <a:latin typeface="Courier New" charset="0"/>
            </a:endParaRPr>
          </a:p>
          <a:p>
            <a:pPr lvl="1">
              <a:buFont typeface="Wingdings" charset="0"/>
              <a:buNone/>
            </a:pPr>
            <a:r>
              <a:rPr lang="en-US"/>
              <a:t>(Gaussian distr. w/ mean = 5.0 and variance = 1/(2w))</a:t>
            </a:r>
            <a:endParaRPr lang="en-US" baseline="30000"/>
          </a:p>
          <a:p>
            <a:r>
              <a:rPr lang="en-US"/>
              <a:t>Allow </a:t>
            </a:r>
            <a:r>
              <a:rPr lang="el-GR" b="1" i="1">
                <a:latin typeface="Courier New" charset="0"/>
                <a:cs typeface="Arial" charset="0"/>
              </a:rPr>
              <a:t>α</a:t>
            </a:r>
            <a:r>
              <a:rPr lang="en-US" sz="2400" b="1" i="1">
                <a:latin typeface="Courier New" charset="0"/>
                <a:cs typeface="Arial" charset="0"/>
              </a:rPr>
              <a:t> </a:t>
            </a:r>
            <a:r>
              <a:rPr lang="en-US" b="1">
                <a:latin typeface="Courier New" charset="0"/>
                <a:cs typeface="Arial" charset="0"/>
              </a:rPr>
              <a:t>=</a:t>
            </a:r>
            <a:r>
              <a:rPr lang="en-US" sz="2400" b="1">
                <a:latin typeface="Courier New" charset="0"/>
                <a:cs typeface="Arial" charset="0"/>
              </a:rPr>
              <a:t> </a:t>
            </a:r>
            <a:r>
              <a:rPr lang="el-GR" b="1" i="1">
                <a:latin typeface="Courier New" charset="0"/>
                <a:cs typeface="Arial" charset="0"/>
              </a:rPr>
              <a:t>β</a:t>
            </a:r>
            <a:r>
              <a:rPr lang="en-US">
                <a:cs typeface="Arial" charset="0"/>
              </a:rPr>
              <a:t> as shorthand for </a:t>
            </a:r>
            <a:r>
              <a:rPr lang="en-US" b="1">
                <a:latin typeface="Courier New" charset="0"/>
                <a:cs typeface="Arial" charset="0"/>
              </a:rPr>
              <a:t>–(</a:t>
            </a:r>
            <a:r>
              <a:rPr lang="el-GR" b="1" i="1">
                <a:latin typeface="Courier New" charset="0"/>
                <a:cs typeface="Arial" charset="0"/>
              </a:rPr>
              <a:t>α</a:t>
            </a:r>
            <a:r>
              <a:rPr lang="en-US" sz="2400" b="1" i="1">
                <a:latin typeface="Courier New" charset="0"/>
                <a:cs typeface="Arial" charset="0"/>
              </a:rPr>
              <a:t> </a:t>
            </a:r>
            <a:r>
              <a:rPr lang="en-US" b="1">
                <a:latin typeface="Courier New" charset="0"/>
                <a:cs typeface="Arial" charset="0"/>
              </a:rPr>
              <a:t>–</a:t>
            </a:r>
            <a:r>
              <a:rPr lang="en-US" sz="2400" b="1">
                <a:latin typeface="Courier New" charset="0"/>
                <a:cs typeface="Arial" charset="0"/>
              </a:rPr>
              <a:t> </a:t>
            </a:r>
            <a:r>
              <a:rPr lang="el-GR" b="1" i="1">
                <a:latin typeface="Courier New" charset="0"/>
                <a:cs typeface="Arial" charset="0"/>
              </a:rPr>
              <a:t>β</a:t>
            </a:r>
            <a:r>
              <a:rPr lang="en-US" b="1">
                <a:latin typeface="Courier New" charset="0"/>
                <a:cs typeface="Arial" charset="0"/>
              </a:rPr>
              <a:t>)</a:t>
            </a:r>
            <a:r>
              <a:rPr lang="en-US" b="1" baseline="30000">
                <a:latin typeface="Courier New" charset="0"/>
                <a:cs typeface="Arial" charset="0"/>
              </a:rPr>
              <a:t>2</a:t>
            </a:r>
            <a:r>
              <a:rPr lang="en-US" b="1">
                <a:latin typeface="Courier New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</a:pPr>
            <a:r>
              <a:rPr lang="en-US">
                <a:cs typeface="Arial" charset="0"/>
              </a:rPr>
              <a:t>E.g.:  </a:t>
            </a:r>
            <a:r>
              <a:rPr lang="en-US" b="1">
                <a:solidFill>
                  <a:schemeClr val="bg2"/>
                </a:solidFill>
                <a:latin typeface="Courier New" charset="0"/>
                <a:cs typeface="Arial" charset="0"/>
              </a:rPr>
              <a:t>Length(x) = 5.0</a:t>
            </a:r>
            <a:endParaRPr lang="el-GR" b="1">
              <a:solidFill>
                <a:schemeClr val="bg2"/>
              </a:solidFill>
              <a:latin typeface="Courier New" charset="0"/>
              <a:cs typeface="Arial" charset="0"/>
            </a:endParaRPr>
          </a:p>
          <a:p>
            <a:r>
              <a:rPr lang="en-US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39863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Robot Mapping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52937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100" b="1">
                <a:latin typeface="Courier New" charset="0"/>
              </a:rPr>
              <a:t>SegmentType(s,+t) =&gt; Length(s) = Length(+t)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100" b="1">
                <a:latin typeface="Courier New" charset="0"/>
              </a:rPr>
              <a:t>SegmentType(s,+t) =&gt; Depth(s) = Depth(+t)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100" b="1">
                <a:latin typeface="Courier New" charset="0"/>
              </a:rPr>
              <a:t>Neighbors(s,s</a:t>
            </a:r>
            <a:r>
              <a:rPr lang="ja-JP" altLang="en-US" sz="2100" b="1">
                <a:latin typeface="Courier New" charset="0"/>
              </a:rPr>
              <a:t>’</a:t>
            </a:r>
            <a:r>
              <a:rPr lang="en-US" sz="2100" b="1">
                <a:latin typeface="Courier New" charset="0"/>
              </a:rPr>
              <a:t>) ^ Aligned(s,s</a:t>
            </a:r>
            <a:r>
              <a:rPr lang="ja-JP" altLang="en-US" sz="2100" b="1">
                <a:latin typeface="Courier New" charset="0"/>
              </a:rPr>
              <a:t>’</a:t>
            </a:r>
            <a:r>
              <a:rPr lang="en-US" sz="2100" b="1">
                <a:latin typeface="Courier New" charset="0"/>
              </a:rPr>
              <a:t>) =&gt;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100" b="1">
                <a:latin typeface="Courier New" charset="0"/>
              </a:rPr>
              <a:t>   (SegType(s,+t) &lt;=&gt; SegType(s</a:t>
            </a:r>
            <a:r>
              <a:rPr lang="ja-JP" altLang="en-US" sz="2100" b="1">
                <a:latin typeface="Courier New" charset="0"/>
              </a:rPr>
              <a:t>’</a:t>
            </a:r>
            <a:r>
              <a:rPr lang="en-US" sz="2100" b="1">
                <a:latin typeface="Courier New" charset="0"/>
              </a:rPr>
              <a:t>,+t))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100" b="1">
                <a:latin typeface="Courier New" charset="0"/>
              </a:rPr>
              <a:t>!PreviousAligned(s) ^ PartOf(s,l) =&gt; StartLine(s,l)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100" b="1">
                <a:latin typeface="Courier New" charset="0"/>
              </a:rPr>
              <a:t>StartLine(s,l) =&gt; Xi(s) = Xi(l) ^ Yi(s) = Yi(l)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1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100" b="1">
                <a:latin typeface="Courier New" charset="0"/>
              </a:rPr>
              <a:t>PartOf(s,l) =&gt;             = </a:t>
            </a:r>
            <a:endParaRPr lang="en-US" sz="2100" b="1">
              <a:latin typeface="Courier New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100" b="1">
              <a:latin typeface="Courier New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100" b="1">
                <a:cs typeface="Arial" charset="0"/>
              </a:rPr>
              <a:t>Etc.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100">
              <a:cs typeface="Arial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100" b="1" i="1">
              <a:cs typeface="Arial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100" b="1" i="1">
                <a:cs typeface="Arial" charset="0"/>
              </a:rPr>
              <a:t>Cf.</a:t>
            </a:r>
            <a:r>
              <a:rPr lang="en-US" sz="2100">
                <a:cs typeface="Arial" charset="0"/>
              </a:rPr>
              <a:t>  B. Limketkai, L. Liao &amp; D. Fox, </a:t>
            </a:r>
            <a:r>
              <a:rPr lang="ja-JP" altLang="en-US" sz="2100">
                <a:latin typeface="Arial"/>
                <a:cs typeface="Arial" charset="0"/>
              </a:rPr>
              <a:t>“</a:t>
            </a:r>
            <a:r>
              <a:rPr lang="en-US" sz="2100">
                <a:cs typeface="Arial" charset="0"/>
              </a:rPr>
              <a:t>Relational Object Maps for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100">
                <a:cs typeface="Arial" charset="0"/>
              </a:rPr>
              <a:t>Mobile Robots</a:t>
            </a:r>
            <a:r>
              <a:rPr lang="ja-JP" altLang="en-US" sz="2100">
                <a:latin typeface="Arial"/>
                <a:cs typeface="Arial" charset="0"/>
              </a:rPr>
              <a:t>”</a:t>
            </a:r>
            <a:r>
              <a:rPr lang="en-US" sz="2100">
                <a:cs typeface="Arial" charset="0"/>
              </a:rPr>
              <a:t>, in </a:t>
            </a:r>
            <a:r>
              <a:rPr lang="en-US" sz="2100" i="1">
                <a:cs typeface="Arial" charset="0"/>
              </a:rPr>
              <a:t>Proc. IJCAI-2005</a:t>
            </a:r>
            <a:r>
              <a:rPr lang="en-US" sz="2100">
                <a:cs typeface="Arial" charset="0"/>
              </a:rPr>
              <a:t>.</a:t>
            </a:r>
          </a:p>
        </p:txBody>
      </p:sp>
      <p:sp>
        <p:nvSpPr>
          <p:cNvPr id="1053701" name="Text Box 5"/>
          <p:cNvSpPr txBox="1">
            <a:spLocks noChangeArrowheads="1"/>
          </p:cNvSpPr>
          <p:nvPr/>
        </p:nvSpPr>
        <p:spPr bwMode="auto">
          <a:xfrm>
            <a:off x="2971800" y="3810000"/>
            <a:ext cx="399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Yf(s)-Yi(s)</a:t>
            </a: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 </a:t>
            </a:r>
            <a:r>
              <a:rPr lang="en-US" sz="2000" b="1" u="sng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Yi(s)-Yi(l)</a:t>
            </a:r>
          </a:p>
        </p:txBody>
      </p:sp>
      <p:sp>
        <p:nvSpPr>
          <p:cNvPr id="1053702" name="Text Box 6"/>
          <p:cNvSpPr txBox="1">
            <a:spLocks noChangeArrowheads="1"/>
          </p:cNvSpPr>
          <p:nvPr/>
        </p:nvSpPr>
        <p:spPr bwMode="auto">
          <a:xfrm>
            <a:off x="2971800" y="4114800"/>
            <a:ext cx="399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Xf(s)-Xi(s)   Xi(s)-Xi(l)</a:t>
            </a:r>
          </a:p>
        </p:txBody>
      </p:sp>
    </p:spTree>
    <p:extLst>
      <p:ext uri="{BB962C8B-B14F-4D97-AF65-F5344CB8AC3E}">
        <p14:creationId xmlns:p14="http://schemas.microsoft.com/office/powerpoint/2010/main" val="1730177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Tips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/>
              <a:t>Add all unit clauses (the default)</a:t>
            </a:r>
          </a:p>
          <a:p>
            <a:pPr>
              <a:lnSpc>
                <a:spcPct val="80000"/>
              </a:lnSpc>
            </a:pPr>
            <a:r>
              <a:rPr lang="en-US" sz="2600"/>
              <a:t>Implications vs. conjunctions</a:t>
            </a:r>
          </a:p>
          <a:p>
            <a:pPr>
              <a:lnSpc>
                <a:spcPct val="80000"/>
              </a:lnSpc>
            </a:pPr>
            <a:r>
              <a:rPr lang="en-US" sz="2600"/>
              <a:t>Open/closed world assumptions</a:t>
            </a:r>
          </a:p>
          <a:p>
            <a:pPr>
              <a:lnSpc>
                <a:spcPct val="80000"/>
              </a:lnSpc>
            </a:pPr>
            <a:r>
              <a:rPr lang="en-US" sz="2600"/>
              <a:t>How to handle uncertain data:</a:t>
            </a:r>
            <a:br>
              <a:rPr lang="en-US" sz="2600"/>
            </a:br>
            <a:r>
              <a:rPr lang="en-US" sz="2600" b="1">
                <a:latin typeface="Courier New" charset="0"/>
              </a:rPr>
              <a:t>R(x,y) =&gt;</a:t>
            </a:r>
            <a:r>
              <a:rPr lang="en-US" sz="2600" b="1">
                <a:latin typeface="Courier New" charset="0"/>
                <a:sym typeface="Symbol" charset="0"/>
              </a:rPr>
              <a:t> R</a:t>
            </a:r>
            <a:r>
              <a:rPr lang="ja-JP" altLang="en-US" sz="2600" b="1">
                <a:latin typeface="Arial"/>
                <a:sym typeface="Symbol" charset="0"/>
              </a:rPr>
              <a:t>’</a:t>
            </a:r>
            <a:r>
              <a:rPr lang="en-US" sz="2600" b="1">
                <a:latin typeface="Courier New" charset="0"/>
                <a:sym typeface="Symbol" charset="0"/>
              </a:rPr>
              <a:t>(x,y)</a:t>
            </a:r>
            <a:r>
              <a:rPr lang="en-US" sz="2600">
                <a:solidFill>
                  <a:schemeClr val="bg2"/>
                </a:solidFill>
                <a:sym typeface="Symbol" charset="0"/>
              </a:rPr>
              <a:t>   </a:t>
            </a:r>
            <a:r>
              <a:rPr lang="en-US" sz="2600">
                <a:sym typeface="Symbol" charset="0"/>
              </a:rPr>
              <a:t>(the </a:t>
            </a:r>
            <a:r>
              <a:rPr lang="ja-JP" altLang="en-US" sz="2600">
                <a:latin typeface="Arial"/>
                <a:sym typeface="Symbol" charset="0"/>
              </a:rPr>
              <a:t>“</a:t>
            </a:r>
            <a:r>
              <a:rPr lang="en-US" sz="2600">
                <a:sym typeface="Symbol" charset="0"/>
              </a:rPr>
              <a:t>HMM trick</a:t>
            </a:r>
            <a:r>
              <a:rPr lang="ja-JP" altLang="en-US" sz="2600">
                <a:latin typeface="Arial"/>
                <a:sym typeface="Symbol" charset="0"/>
              </a:rPr>
              <a:t>”</a:t>
            </a:r>
            <a:r>
              <a:rPr lang="en-US" sz="2600">
                <a:sym typeface="Symbo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600">
                <a:sym typeface="Symbol" charset="0"/>
              </a:rPr>
              <a:t>Controlling complexity</a:t>
            </a:r>
          </a:p>
          <a:p>
            <a:pPr lvl="1">
              <a:lnSpc>
                <a:spcPct val="80000"/>
              </a:lnSpc>
            </a:pPr>
            <a:r>
              <a:rPr lang="en-US" sz="2200">
                <a:sym typeface="Symbol" charset="0"/>
              </a:rPr>
              <a:t>Low clause arities</a:t>
            </a:r>
          </a:p>
          <a:p>
            <a:pPr lvl="1">
              <a:lnSpc>
                <a:spcPct val="80000"/>
              </a:lnSpc>
            </a:pPr>
            <a:r>
              <a:rPr lang="en-US" sz="2200">
                <a:sym typeface="Symbol" charset="0"/>
              </a:rPr>
              <a:t>Low numbers of constants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Short inference chains</a:t>
            </a:r>
          </a:p>
          <a:p>
            <a:pPr>
              <a:lnSpc>
                <a:spcPct val="80000"/>
              </a:lnSpc>
            </a:pPr>
            <a:r>
              <a:rPr lang="en-US" sz="2600"/>
              <a:t>Use the simplest MLN that works</a:t>
            </a:r>
          </a:p>
          <a:p>
            <a:pPr>
              <a:lnSpc>
                <a:spcPct val="80000"/>
              </a:lnSpc>
            </a:pPr>
            <a:r>
              <a:rPr lang="en-US" sz="2600"/>
              <a:t>Cycle: Add/delete formulas, learn and test</a:t>
            </a:r>
          </a:p>
        </p:txBody>
      </p:sp>
    </p:spTree>
    <p:extLst>
      <p:ext uri="{BB962C8B-B14F-4D97-AF65-F5344CB8AC3E}">
        <p14:creationId xmlns:p14="http://schemas.microsoft.com/office/powerpoint/2010/main" val="31308970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Markov Networks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Learning parameters (weights)</a:t>
            </a:r>
          </a:p>
          <a:p>
            <a:pPr lvl="1"/>
            <a:r>
              <a:rPr lang="en-US"/>
              <a:t>Generatively</a:t>
            </a:r>
          </a:p>
          <a:p>
            <a:pPr lvl="1"/>
            <a:r>
              <a:rPr lang="en-US"/>
              <a:t>Discriminatively</a:t>
            </a:r>
          </a:p>
          <a:p>
            <a:r>
              <a:rPr lang="en-US"/>
              <a:t>Learning structure (features)</a:t>
            </a:r>
          </a:p>
          <a:p>
            <a:r>
              <a:rPr lang="en-US"/>
              <a:t>In this tutorial: Assume complete data</a:t>
            </a:r>
            <a:br>
              <a:rPr lang="en-US"/>
            </a:br>
            <a:r>
              <a:rPr lang="en-US"/>
              <a:t>(If not: EM versions of algorithms)</a:t>
            </a:r>
          </a:p>
        </p:txBody>
      </p:sp>
    </p:spTree>
    <p:extLst>
      <p:ext uri="{BB962C8B-B14F-4D97-AF65-F5344CB8AC3E}">
        <p14:creationId xmlns:p14="http://schemas.microsoft.com/office/powerpoint/2010/main" val="42799810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Generative Weight Learning</a:t>
            </a:r>
          </a:p>
        </p:txBody>
      </p:sp>
      <p:sp>
        <p:nvSpPr>
          <p:cNvPr id="967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681538"/>
          </a:xfrm>
        </p:spPr>
        <p:txBody>
          <a:bodyPr/>
          <a:lstStyle/>
          <a:p>
            <a:r>
              <a:rPr lang="en-US"/>
              <a:t>Maximize likelihood or posterior probability</a:t>
            </a:r>
          </a:p>
          <a:p>
            <a:r>
              <a:rPr lang="en-US"/>
              <a:t>Numerical optimization (gradient or 2</a:t>
            </a:r>
            <a:r>
              <a:rPr lang="en-US" baseline="30000"/>
              <a:t>nd</a:t>
            </a:r>
            <a:r>
              <a:rPr lang="en-US"/>
              <a:t> order) </a:t>
            </a:r>
          </a:p>
          <a:p>
            <a:r>
              <a:rPr lang="en-US"/>
              <a:t>No local maxima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Requires inference at each step (slow!)</a:t>
            </a:r>
          </a:p>
        </p:txBody>
      </p:sp>
      <p:grpSp>
        <p:nvGrpSpPr>
          <p:cNvPr id="967691" name="Group 11"/>
          <p:cNvGrpSpPr>
            <a:grpSpLocks/>
          </p:cNvGrpSpPr>
          <p:nvPr/>
        </p:nvGrpSpPr>
        <p:grpSpPr bwMode="auto">
          <a:xfrm>
            <a:off x="1219200" y="3429000"/>
            <a:ext cx="7696200" cy="1985963"/>
            <a:chOff x="768" y="2160"/>
            <a:chExt cx="4848" cy="1251"/>
          </a:xfrm>
        </p:grpSpPr>
        <p:sp>
          <p:nvSpPr>
            <p:cNvPr id="967682" name="Rectangle 2"/>
            <p:cNvSpPr>
              <a:spLocks noChangeArrowheads="1"/>
            </p:cNvSpPr>
            <p:nvPr/>
          </p:nvSpPr>
          <p:spPr bwMode="auto">
            <a:xfrm>
              <a:off x="3408" y="2160"/>
              <a:ext cx="1008" cy="31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67683" name="Rectangle 3"/>
            <p:cNvSpPr>
              <a:spLocks noChangeArrowheads="1"/>
            </p:cNvSpPr>
            <p:nvPr/>
          </p:nvSpPr>
          <p:spPr bwMode="auto">
            <a:xfrm>
              <a:off x="2640" y="2160"/>
              <a:ext cx="576" cy="31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67686" name="Text Box 6"/>
            <p:cNvSpPr txBox="1">
              <a:spLocks noChangeArrowheads="1"/>
            </p:cNvSpPr>
            <p:nvPr/>
          </p:nvSpPr>
          <p:spPr bwMode="auto">
            <a:xfrm>
              <a:off x="768" y="2832"/>
              <a:ext cx="2360" cy="243"/>
            </a:xfrm>
            <a:prstGeom prst="rect">
              <a:avLst/>
            </a:prstGeom>
            <a:noFill/>
            <a:ln w="1905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No. of times feature</a:t>
              </a:r>
              <a:r>
                <a:rPr lang="en-US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 i </a:t>
              </a: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is true in data</a:t>
              </a:r>
              <a:endParaRPr lang="en-US" i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67687" name="Text Box 7"/>
            <p:cNvSpPr txBox="1">
              <a:spLocks noChangeArrowheads="1"/>
            </p:cNvSpPr>
            <p:nvPr/>
          </p:nvSpPr>
          <p:spPr bwMode="auto">
            <a:xfrm>
              <a:off x="2016" y="3168"/>
              <a:ext cx="3600" cy="24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Expected no. times feature </a:t>
              </a:r>
              <a:r>
                <a:rPr lang="en-US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i</a:t>
              </a: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 is true according to model</a:t>
              </a:r>
            </a:p>
          </p:txBody>
        </p:sp>
        <p:sp>
          <p:nvSpPr>
            <p:cNvPr id="967688" name="Line 8"/>
            <p:cNvSpPr>
              <a:spLocks noChangeShapeType="1"/>
            </p:cNvSpPr>
            <p:nvPr/>
          </p:nvSpPr>
          <p:spPr bwMode="auto">
            <a:xfrm flipV="1">
              <a:off x="2832" y="2496"/>
              <a:ext cx="96" cy="336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67689" name="Line 9"/>
            <p:cNvSpPr>
              <a:spLocks noChangeShapeType="1"/>
            </p:cNvSpPr>
            <p:nvPr/>
          </p:nvSpPr>
          <p:spPr bwMode="auto">
            <a:xfrm flipH="1" flipV="1">
              <a:off x="3936" y="2496"/>
              <a:ext cx="384" cy="6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aphicFrame>
        <p:nvGraphicFramePr>
          <p:cNvPr id="967690" name="Object 10"/>
          <p:cNvGraphicFramePr>
            <a:graphicFrameLocks noChangeAspect="1"/>
          </p:cNvGraphicFramePr>
          <p:nvPr/>
        </p:nvGraphicFramePr>
        <p:xfrm>
          <a:off x="1676400" y="3276600"/>
          <a:ext cx="52673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Equation" r:id="rId3" imgW="1993680" imgH="431640" progId="Equation.3">
                  <p:embed/>
                </p:oleObj>
              </mc:Choice>
              <mc:Fallback>
                <p:oleObj name="Equation" r:id="rId3" imgW="1993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76600"/>
                        <a:ext cx="526732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70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Pseudo-Likelihood</a:t>
            </a:r>
            <a:endParaRPr lang="en-US" sz="2400"/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116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Likelihood of each variable given its neighbors in the data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/>
              <a:t>Does not require inference at each step</a:t>
            </a:r>
          </a:p>
          <a:p>
            <a:pPr>
              <a:lnSpc>
                <a:spcPct val="90000"/>
              </a:lnSpc>
            </a:pPr>
            <a:r>
              <a:rPr lang="en-US"/>
              <a:t>Consistent estimator</a:t>
            </a:r>
          </a:p>
          <a:p>
            <a:pPr>
              <a:lnSpc>
                <a:spcPct val="90000"/>
              </a:lnSpc>
            </a:pPr>
            <a:r>
              <a:rPr lang="en-US"/>
              <a:t>Widely used in vision, spatial statistics, etc.</a:t>
            </a:r>
          </a:p>
          <a:p>
            <a:pPr>
              <a:lnSpc>
                <a:spcPct val="90000"/>
              </a:lnSpc>
            </a:pPr>
            <a:r>
              <a:rPr lang="en-US"/>
              <a:t>But PL parameters may not work well for</a:t>
            </a:r>
            <a:br>
              <a:rPr lang="en-US"/>
            </a:br>
            <a:r>
              <a:rPr lang="en-US"/>
              <a:t>long inference chains</a:t>
            </a:r>
            <a:endParaRPr lang="en-US" sz="2200"/>
          </a:p>
        </p:txBody>
      </p:sp>
      <p:graphicFrame>
        <p:nvGraphicFramePr>
          <p:cNvPr id="968708" name="Object 4"/>
          <p:cNvGraphicFramePr>
            <a:graphicFrameLocks noChangeAspect="1"/>
          </p:cNvGraphicFramePr>
          <p:nvPr/>
        </p:nvGraphicFramePr>
        <p:xfrm>
          <a:off x="1447800" y="1752600"/>
          <a:ext cx="60245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" name="Equation" r:id="rId3" imgW="2070000" imgH="342720" progId="Equation.3">
                  <p:embed/>
                </p:oleObj>
              </mc:Choice>
              <mc:Fallback>
                <p:oleObj name="Equation" r:id="rId3" imgW="2070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52600"/>
                        <a:ext cx="6024563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02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MCMC: Gibbs Sampling</a:t>
            </a:r>
          </a:p>
        </p:txBody>
      </p:sp>
      <p:sp>
        <p:nvSpPr>
          <p:cNvPr id="963587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0813" cy="2854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 i="1"/>
              <a:t>state</a:t>
            </a:r>
            <a:r>
              <a:rPr lang="en-US" sz="3000"/>
              <a:t> </a:t>
            </a:r>
            <a:r>
              <a:rPr lang="en-US" sz="3000">
                <a:cs typeface="Arial" charset="0"/>
              </a:rPr>
              <a:t>←</a:t>
            </a:r>
            <a:r>
              <a:rPr lang="en-US" sz="3000"/>
              <a:t> random truth assignment</a:t>
            </a:r>
          </a:p>
          <a:p>
            <a:r>
              <a:rPr lang="en-US" sz="3000" b="1"/>
              <a:t>for</a:t>
            </a:r>
            <a:r>
              <a:rPr lang="en-US" sz="3000"/>
              <a:t> </a:t>
            </a:r>
            <a:r>
              <a:rPr lang="en-US" sz="3000" i="1"/>
              <a:t>i</a:t>
            </a:r>
            <a:r>
              <a:rPr lang="en-US" sz="3000"/>
              <a:t> </a:t>
            </a:r>
            <a:r>
              <a:rPr lang="en-US" sz="3000">
                <a:cs typeface="Arial" charset="0"/>
              </a:rPr>
              <a:t>←</a:t>
            </a:r>
            <a:r>
              <a:rPr lang="en-US" sz="3000"/>
              <a:t> 1 </a:t>
            </a:r>
            <a:r>
              <a:rPr lang="en-US" sz="3000" b="1"/>
              <a:t>to</a:t>
            </a:r>
            <a:r>
              <a:rPr lang="en-US" sz="3000"/>
              <a:t> </a:t>
            </a:r>
            <a:r>
              <a:rPr lang="en-US" sz="3000" i="1"/>
              <a:t>num-samples </a:t>
            </a:r>
            <a:r>
              <a:rPr lang="en-US" sz="3000" b="1"/>
              <a:t>do</a:t>
            </a:r>
          </a:p>
          <a:p>
            <a:r>
              <a:rPr lang="en-US" sz="3000" i="1"/>
              <a:t>    </a:t>
            </a:r>
            <a:r>
              <a:rPr lang="en-US" sz="3000" b="1"/>
              <a:t>for each</a:t>
            </a:r>
            <a:r>
              <a:rPr lang="en-US" sz="3000"/>
              <a:t> variable</a:t>
            </a:r>
            <a:r>
              <a:rPr lang="en-US" sz="3000" i="1"/>
              <a:t> x </a:t>
            </a:r>
          </a:p>
          <a:p>
            <a:r>
              <a:rPr lang="en-US" sz="3000"/>
              <a:t>        sample </a:t>
            </a:r>
            <a:r>
              <a:rPr lang="en-US" sz="3000" i="1"/>
              <a:t>x</a:t>
            </a:r>
            <a:r>
              <a:rPr lang="en-US" sz="3000"/>
              <a:t> according to P(</a:t>
            </a:r>
            <a:r>
              <a:rPr lang="en-US" sz="3000" i="1"/>
              <a:t>x</a:t>
            </a:r>
            <a:r>
              <a:rPr lang="en-US" sz="3000"/>
              <a:t>|</a:t>
            </a:r>
            <a:r>
              <a:rPr lang="en-US" sz="3000" i="1"/>
              <a:t>neighbors</a:t>
            </a:r>
            <a:r>
              <a:rPr lang="en-US" sz="3000"/>
              <a:t>(</a:t>
            </a:r>
            <a:r>
              <a:rPr lang="en-US" sz="3000" i="1"/>
              <a:t>x</a:t>
            </a:r>
            <a:r>
              <a:rPr lang="en-US" sz="3000"/>
              <a:t>))</a:t>
            </a:r>
          </a:p>
          <a:p>
            <a:r>
              <a:rPr lang="en-US" sz="3000"/>
              <a:t>        </a:t>
            </a:r>
            <a:r>
              <a:rPr lang="en-US" sz="3000" i="1"/>
              <a:t>state</a:t>
            </a:r>
            <a:r>
              <a:rPr lang="en-US" sz="3000"/>
              <a:t> </a:t>
            </a:r>
            <a:r>
              <a:rPr lang="en-US" sz="3000">
                <a:cs typeface="Arial" charset="0"/>
              </a:rPr>
              <a:t>←</a:t>
            </a:r>
            <a:r>
              <a:rPr lang="en-US" sz="3000"/>
              <a:t> </a:t>
            </a:r>
            <a:r>
              <a:rPr lang="en-US" sz="3000" i="1"/>
              <a:t>state</a:t>
            </a:r>
            <a:r>
              <a:rPr lang="en-US" sz="3000"/>
              <a:t> with new value of </a:t>
            </a:r>
            <a:r>
              <a:rPr lang="en-US" sz="3000" i="1"/>
              <a:t>x</a:t>
            </a:r>
          </a:p>
          <a:p>
            <a:r>
              <a:rPr lang="en-US" sz="3000"/>
              <a:t>P(</a:t>
            </a:r>
            <a:r>
              <a:rPr lang="en-US" sz="3000" i="1"/>
              <a:t>F</a:t>
            </a:r>
            <a:r>
              <a:rPr lang="en-US" sz="3000"/>
              <a:t>) </a:t>
            </a:r>
            <a:r>
              <a:rPr lang="en-US" sz="3000">
                <a:cs typeface="Arial" charset="0"/>
              </a:rPr>
              <a:t>←</a:t>
            </a:r>
            <a:r>
              <a:rPr lang="en-US" sz="3000"/>
              <a:t> fraction of states in which </a:t>
            </a:r>
            <a:r>
              <a:rPr lang="en-US" sz="3000" i="1"/>
              <a:t>F</a:t>
            </a:r>
            <a:r>
              <a:rPr lang="en-US" sz="3000"/>
              <a:t> is true</a:t>
            </a:r>
          </a:p>
        </p:txBody>
      </p:sp>
    </p:spTree>
    <p:extLst>
      <p:ext uri="{BB962C8B-B14F-4D97-AF65-F5344CB8AC3E}">
        <p14:creationId xmlns:p14="http://schemas.microsoft.com/office/powerpoint/2010/main" val="428856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ChangeArrowheads="1"/>
          </p:cNvSpPr>
          <p:nvPr/>
        </p:nvSpPr>
        <p:spPr bwMode="auto">
          <a:xfrm>
            <a:off x="5486400" y="3048000"/>
            <a:ext cx="19812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9731" name="Rectangle 3"/>
          <p:cNvSpPr>
            <a:spLocks noChangeArrowheads="1"/>
          </p:cNvSpPr>
          <p:nvPr/>
        </p:nvSpPr>
        <p:spPr bwMode="auto">
          <a:xfrm>
            <a:off x="3962400" y="3048000"/>
            <a:ext cx="12192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97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7620000" cy="1325562"/>
          </a:xfrm>
        </p:spPr>
        <p:txBody>
          <a:bodyPr/>
          <a:lstStyle/>
          <a:p>
            <a:r>
              <a:rPr lang="en-US"/>
              <a:t>Discriminative Weight Learning</a:t>
            </a:r>
          </a:p>
        </p:txBody>
      </p:sp>
      <p:sp>
        <p:nvSpPr>
          <p:cNvPr id="96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4681538"/>
          </a:xfrm>
        </p:spPr>
        <p:txBody>
          <a:bodyPr/>
          <a:lstStyle/>
          <a:p>
            <a:r>
              <a:rPr lang="en-US"/>
              <a:t>Maximize conditional likelihood of query (</a:t>
            </a:r>
            <a:r>
              <a:rPr lang="en-US" sz="3200" i="1">
                <a:latin typeface="Times" charset="0"/>
              </a:rPr>
              <a:t>y</a:t>
            </a:r>
            <a:r>
              <a:rPr lang="en-US"/>
              <a:t>) given evidence (</a:t>
            </a:r>
            <a:r>
              <a:rPr lang="en-US" sz="3200" i="1">
                <a:latin typeface="Times" charset="0"/>
              </a:rPr>
              <a:t>x</a:t>
            </a:r>
            <a:r>
              <a:rPr lang="en-US"/>
              <a:t>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Approximate expected counts by counts in MAP state of </a:t>
            </a:r>
            <a:r>
              <a:rPr lang="en-US" sz="3200" i="1">
                <a:latin typeface="Times" charset="0"/>
              </a:rPr>
              <a:t>y</a:t>
            </a:r>
            <a:r>
              <a:rPr lang="en-US"/>
              <a:t> given </a:t>
            </a:r>
            <a:r>
              <a:rPr lang="en-US" sz="3200" i="1">
                <a:latin typeface="Times" charset="0"/>
              </a:rPr>
              <a:t>x</a:t>
            </a:r>
          </a:p>
        </p:txBody>
      </p:sp>
      <p:sp>
        <p:nvSpPr>
          <p:cNvPr id="969734" name="Text Box 6"/>
          <p:cNvSpPr txBox="1">
            <a:spLocks noChangeArrowheads="1"/>
          </p:cNvSpPr>
          <p:nvPr/>
        </p:nvSpPr>
        <p:spPr bwMode="auto">
          <a:xfrm>
            <a:off x="1066800" y="4114800"/>
            <a:ext cx="4305300" cy="385763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No. of true groundings of clause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 i 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in data</a:t>
            </a:r>
            <a:endParaRPr lang="en-US" i="1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9735" name="Text Box 7"/>
          <p:cNvSpPr txBox="1">
            <a:spLocks noChangeArrowheads="1"/>
          </p:cNvSpPr>
          <p:nvPr/>
        </p:nvSpPr>
        <p:spPr bwMode="auto">
          <a:xfrm>
            <a:off x="3581400" y="4648200"/>
            <a:ext cx="51816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Expected no. true groundings according to model</a:t>
            </a:r>
          </a:p>
        </p:txBody>
      </p:sp>
      <p:sp>
        <p:nvSpPr>
          <p:cNvPr id="969736" name="Line 8"/>
          <p:cNvSpPr>
            <a:spLocks noChangeShapeType="1"/>
          </p:cNvSpPr>
          <p:nvPr/>
        </p:nvSpPr>
        <p:spPr bwMode="auto">
          <a:xfrm flipV="1">
            <a:off x="4343400" y="3657600"/>
            <a:ext cx="152400" cy="4572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9737" name="Line 9"/>
          <p:cNvSpPr>
            <a:spLocks noChangeShapeType="1"/>
          </p:cNvSpPr>
          <p:nvPr/>
        </p:nvSpPr>
        <p:spPr bwMode="auto">
          <a:xfrm flipH="1" flipV="1">
            <a:off x="6172200" y="3657600"/>
            <a:ext cx="533400" cy="990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969738" name="Object 10"/>
          <p:cNvGraphicFramePr>
            <a:graphicFrameLocks noChangeAspect="1"/>
          </p:cNvGraphicFramePr>
          <p:nvPr/>
        </p:nvGraphicFramePr>
        <p:xfrm>
          <a:off x="914400" y="2895600"/>
          <a:ext cx="647541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Equation" r:id="rId3" imgW="2450880" imgH="431640" progId="Equation.3">
                  <p:embed/>
                </p:oleObj>
              </mc:Choice>
              <mc:Fallback>
                <p:oleObj name="Equation" r:id="rId3" imgW="2450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95600"/>
                        <a:ext cx="6475413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49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Induction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52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b="1" dirty="0"/>
              <a:t>Given:</a:t>
            </a:r>
            <a:r>
              <a:rPr lang="en-US" sz="2600" dirty="0"/>
              <a:t> Set of positive and negative examples of some concept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Example:</a:t>
            </a:r>
            <a:r>
              <a:rPr lang="en-US" sz="2200" dirty="0"/>
              <a:t> </a:t>
            </a:r>
            <a:r>
              <a:rPr lang="en-US" sz="2200" i="1" dirty="0"/>
              <a:t>(x</a:t>
            </a:r>
            <a:r>
              <a:rPr lang="en-US" sz="2200" i="1" baseline="-25000" dirty="0"/>
              <a:t>1</a:t>
            </a:r>
            <a:r>
              <a:rPr lang="en-US" sz="2200" i="1" dirty="0"/>
              <a:t>, x</a:t>
            </a:r>
            <a:r>
              <a:rPr lang="en-US" sz="2200" i="1" baseline="-25000" dirty="0"/>
              <a:t>2</a:t>
            </a:r>
            <a:r>
              <a:rPr lang="en-US" sz="2200" i="1" dirty="0"/>
              <a:t>, … , </a:t>
            </a:r>
            <a:r>
              <a:rPr lang="en-US" sz="2200" i="1" dirty="0" err="1"/>
              <a:t>x</a:t>
            </a:r>
            <a:r>
              <a:rPr lang="en-US" sz="2200" i="1" baseline="-25000" dirty="0" err="1"/>
              <a:t>n</a:t>
            </a:r>
            <a:r>
              <a:rPr lang="en-US" sz="2200" i="1" dirty="0"/>
              <a:t>, y)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y:</a:t>
            </a:r>
            <a:r>
              <a:rPr lang="en-US" sz="2200" dirty="0"/>
              <a:t> </a:t>
            </a:r>
            <a:r>
              <a:rPr lang="en-US" sz="2200" b="1" dirty="0"/>
              <a:t>concept</a:t>
            </a:r>
            <a:r>
              <a:rPr lang="en-US" sz="2200" dirty="0"/>
              <a:t> (Boolean)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x</a:t>
            </a:r>
            <a:r>
              <a:rPr lang="en-US" sz="2200" i="1" baseline="-25000" dirty="0"/>
              <a:t>1</a:t>
            </a:r>
            <a:r>
              <a:rPr lang="en-US" sz="2200" i="1" dirty="0"/>
              <a:t>, x</a:t>
            </a:r>
            <a:r>
              <a:rPr lang="en-US" sz="2200" i="1" baseline="-25000" dirty="0"/>
              <a:t>2</a:t>
            </a:r>
            <a:r>
              <a:rPr lang="en-US" sz="2200" i="1" dirty="0"/>
              <a:t>, … , </a:t>
            </a:r>
            <a:r>
              <a:rPr lang="en-US" sz="2200" i="1" dirty="0" err="1"/>
              <a:t>x</a:t>
            </a:r>
            <a:r>
              <a:rPr lang="en-US" sz="2200" i="1" baseline="-25000" dirty="0" err="1"/>
              <a:t>n</a:t>
            </a:r>
            <a:r>
              <a:rPr lang="en-US" sz="2200" i="1" dirty="0"/>
              <a:t>:</a:t>
            </a:r>
            <a:r>
              <a:rPr lang="en-US" sz="2200" dirty="0"/>
              <a:t> </a:t>
            </a:r>
            <a:r>
              <a:rPr lang="en-US" sz="2200" b="1" dirty="0"/>
              <a:t>attributes</a:t>
            </a:r>
            <a:r>
              <a:rPr lang="en-US" sz="2200" dirty="0"/>
              <a:t> (assume Boolean)</a:t>
            </a:r>
          </a:p>
          <a:p>
            <a:pPr>
              <a:lnSpc>
                <a:spcPct val="90000"/>
              </a:lnSpc>
            </a:pPr>
            <a:r>
              <a:rPr lang="en-US" sz="2600" b="1" dirty="0"/>
              <a:t>Goal:</a:t>
            </a:r>
            <a:r>
              <a:rPr lang="en-US" sz="2600" dirty="0"/>
              <a:t> Induce a set of rules that cover all positive examples and no negative ones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Rule: </a:t>
            </a:r>
            <a:r>
              <a:rPr lang="en-US" sz="2200" dirty="0"/>
              <a:t> </a:t>
            </a:r>
            <a:r>
              <a:rPr lang="en-US" sz="2200" i="1" dirty="0" err="1"/>
              <a:t>x</a:t>
            </a:r>
            <a:r>
              <a:rPr lang="en-US" sz="2200" i="1" baseline="-25000" dirty="0" err="1"/>
              <a:t>a</a:t>
            </a:r>
            <a:r>
              <a:rPr lang="en-US" sz="2200" i="1" dirty="0"/>
              <a:t> ^ </a:t>
            </a:r>
            <a:r>
              <a:rPr lang="en-US" sz="2200" i="1" dirty="0" err="1"/>
              <a:t>x</a:t>
            </a:r>
            <a:r>
              <a:rPr lang="en-US" sz="2200" i="1" baseline="-25000" dirty="0" err="1"/>
              <a:t>b</a:t>
            </a:r>
            <a:r>
              <a:rPr lang="en-US" sz="2200" i="1" dirty="0"/>
              <a:t> ^ …</a:t>
            </a:r>
            <a:r>
              <a:rPr lang="en-US" sz="2200" b="1" dirty="0">
                <a:sym typeface="Symbol" charset="0"/>
              </a:rPr>
              <a:t> </a:t>
            </a:r>
            <a:r>
              <a:rPr lang="en-US" sz="2200" b="1" dirty="0" smtClean="0">
                <a:sym typeface="Symbol" charset="0"/>
              </a:rPr>
              <a:t>-&gt;</a:t>
            </a:r>
            <a:r>
              <a:rPr lang="en-US" sz="2200" i="1" dirty="0" smtClean="0"/>
              <a:t> </a:t>
            </a:r>
            <a:r>
              <a:rPr lang="en-US" sz="2200" i="1" dirty="0"/>
              <a:t>y</a:t>
            </a:r>
            <a:r>
              <a:rPr lang="en-US" sz="2200" dirty="0"/>
              <a:t>   (</a:t>
            </a:r>
            <a:r>
              <a:rPr lang="en-US" sz="2200" dirty="0" err="1"/>
              <a:t>x</a:t>
            </a:r>
            <a:r>
              <a:rPr lang="en-US" sz="2200" baseline="-25000" dirty="0" err="1"/>
              <a:t>a</a:t>
            </a:r>
            <a:r>
              <a:rPr lang="en-US" sz="2200" dirty="0"/>
              <a:t>: Literal, i.e., </a:t>
            </a:r>
            <a:r>
              <a:rPr lang="en-US" sz="2200" i="1" dirty="0"/>
              <a:t>x</a:t>
            </a:r>
            <a:r>
              <a:rPr lang="en-US" sz="2200" i="1" baseline="-25000" dirty="0"/>
              <a:t>i</a:t>
            </a:r>
            <a:r>
              <a:rPr lang="en-US" sz="2200" dirty="0"/>
              <a:t> or its negation)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Same as </a:t>
            </a:r>
            <a:r>
              <a:rPr lang="en-US" sz="2200" b="1" dirty="0"/>
              <a:t>Horn clause</a:t>
            </a:r>
            <a:r>
              <a:rPr lang="en-US" sz="2200" dirty="0"/>
              <a:t>:  </a:t>
            </a:r>
            <a:r>
              <a:rPr lang="en-US" sz="2200" i="1" dirty="0"/>
              <a:t>Body </a:t>
            </a:r>
            <a:r>
              <a:rPr lang="en-US" sz="2200" b="1" dirty="0">
                <a:sym typeface="Symbol" charset="0"/>
              </a:rPr>
              <a:t></a:t>
            </a:r>
            <a:r>
              <a:rPr lang="en-US" sz="2200" i="1" dirty="0"/>
              <a:t> Head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Rule</a:t>
            </a:r>
            <a:r>
              <a:rPr lang="en-US" sz="2200" i="1" dirty="0"/>
              <a:t> r </a:t>
            </a:r>
            <a:r>
              <a:rPr lang="en-US" sz="2200" b="1" dirty="0"/>
              <a:t>covers</a:t>
            </a:r>
            <a:r>
              <a:rPr lang="en-US" sz="2200" dirty="0"/>
              <a:t> example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 err="1"/>
              <a:t>iff</a:t>
            </a:r>
            <a:r>
              <a:rPr lang="en-US" sz="2200" dirty="0"/>
              <a:t> </a:t>
            </a:r>
            <a:r>
              <a:rPr lang="en-US" sz="2200" i="1" dirty="0"/>
              <a:t>x </a:t>
            </a:r>
            <a:r>
              <a:rPr lang="en-US" sz="2200" dirty="0"/>
              <a:t>satisfies body of </a:t>
            </a:r>
            <a:r>
              <a:rPr lang="en-US" sz="2200" i="1" dirty="0"/>
              <a:t>r</a:t>
            </a:r>
          </a:p>
          <a:p>
            <a:pPr>
              <a:lnSpc>
                <a:spcPct val="90000"/>
              </a:lnSpc>
            </a:pPr>
            <a:r>
              <a:rPr lang="en-US" sz="2600" b="1" i="1" dirty="0" err="1"/>
              <a:t>Eval</a:t>
            </a:r>
            <a:r>
              <a:rPr lang="en-US" sz="2600" b="1" i="1" dirty="0"/>
              <a:t>(r):</a:t>
            </a:r>
            <a:r>
              <a:rPr lang="en-US" sz="2600" dirty="0"/>
              <a:t> Accuracy, info. gain, coverage, support, etc.</a:t>
            </a:r>
          </a:p>
        </p:txBody>
      </p:sp>
    </p:spTree>
    <p:extLst>
      <p:ext uri="{BB962C8B-B14F-4D97-AF65-F5344CB8AC3E}">
        <p14:creationId xmlns:p14="http://schemas.microsoft.com/office/powerpoint/2010/main" val="2112245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a Single Rule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5624513" cy="422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 i="1"/>
              <a:t>head </a:t>
            </a:r>
            <a:r>
              <a:rPr lang="en-US" sz="3000" i="1">
                <a:cs typeface="Arial" charset="0"/>
              </a:rPr>
              <a:t>← y</a:t>
            </a:r>
          </a:p>
          <a:p>
            <a:r>
              <a:rPr lang="en-US" sz="3000" i="1"/>
              <a:t>body</a:t>
            </a:r>
            <a:r>
              <a:rPr lang="en-US" sz="3000"/>
              <a:t> </a:t>
            </a:r>
            <a:r>
              <a:rPr lang="en-US" sz="3000">
                <a:cs typeface="Arial" charset="0"/>
              </a:rPr>
              <a:t>←</a:t>
            </a:r>
            <a:r>
              <a:rPr lang="en-US" sz="3000"/>
              <a:t> </a:t>
            </a:r>
            <a:r>
              <a:rPr lang="en-US" sz="3000" i="1">
                <a:cs typeface="Arial" charset="0"/>
              </a:rPr>
              <a:t>Ø</a:t>
            </a:r>
          </a:p>
          <a:p>
            <a:r>
              <a:rPr lang="en-US" sz="3000" b="1"/>
              <a:t>repeat</a:t>
            </a:r>
            <a:endParaRPr lang="en-US" sz="3000"/>
          </a:p>
          <a:p>
            <a:r>
              <a:rPr lang="en-US" sz="3000"/>
              <a:t>    </a:t>
            </a:r>
            <a:r>
              <a:rPr lang="en-US" sz="3000" b="1"/>
              <a:t>for each</a:t>
            </a:r>
            <a:r>
              <a:rPr lang="en-US" sz="3000"/>
              <a:t> literal</a:t>
            </a:r>
            <a:r>
              <a:rPr lang="en-US" sz="3000" i="1"/>
              <a:t> x</a:t>
            </a:r>
          </a:p>
          <a:p>
            <a:r>
              <a:rPr lang="en-US" sz="3000" i="1"/>
              <a:t>        r</a:t>
            </a:r>
            <a:r>
              <a:rPr lang="en-US" sz="3000" i="1" baseline="-25000"/>
              <a:t>x</a:t>
            </a:r>
            <a:r>
              <a:rPr lang="en-US" sz="3000" i="1"/>
              <a:t> </a:t>
            </a:r>
            <a:r>
              <a:rPr lang="en-US" sz="3000" i="1">
                <a:cs typeface="Arial" charset="0"/>
              </a:rPr>
              <a:t>← r</a:t>
            </a:r>
            <a:r>
              <a:rPr lang="en-US" sz="3000">
                <a:cs typeface="Arial" charset="0"/>
              </a:rPr>
              <a:t> with </a:t>
            </a:r>
            <a:r>
              <a:rPr lang="en-US" sz="3000" i="1">
                <a:cs typeface="Arial" charset="0"/>
              </a:rPr>
              <a:t>x</a:t>
            </a:r>
            <a:r>
              <a:rPr lang="en-US" sz="3000">
                <a:cs typeface="Arial" charset="0"/>
              </a:rPr>
              <a:t> added to </a:t>
            </a:r>
            <a:r>
              <a:rPr lang="en-US" sz="3000" i="1">
                <a:cs typeface="Arial" charset="0"/>
              </a:rPr>
              <a:t>body</a:t>
            </a:r>
          </a:p>
          <a:p>
            <a:r>
              <a:rPr lang="en-US" sz="3000"/>
              <a:t>        </a:t>
            </a:r>
            <a:r>
              <a:rPr lang="en-US" sz="3000" i="1"/>
              <a:t>Eval</a:t>
            </a:r>
            <a:r>
              <a:rPr lang="en-US" sz="3000"/>
              <a:t>(</a:t>
            </a:r>
            <a:r>
              <a:rPr lang="en-US" sz="3000" i="1"/>
              <a:t>r</a:t>
            </a:r>
            <a:r>
              <a:rPr lang="en-US" sz="3000" i="1" baseline="-25000"/>
              <a:t>x</a:t>
            </a:r>
            <a:r>
              <a:rPr lang="en-US" sz="3000" i="1"/>
              <a:t>)</a:t>
            </a:r>
            <a:endParaRPr lang="en-US" sz="3000" i="1" baseline="-25000"/>
          </a:p>
          <a:p>
            <a:r>
              <a:rPr lang="en-US" sz="3000"/>
              <a:t>    </a:t>
            </a:r>
            <a:r>
              <a:rPr lang="en-US" sz="3000" i="1"/>
              <a:t>body</a:t>
            </a:r>
            <a:r>
              <a:rPr lang="en-US" sz="3000"/>
              <a:t> </a:t>
            </a:r>
            <a:r>
              <a:rPr lang="en-US" sz="3000">
                <a:cs typeface="Arial" charset="0"/>
              </a:rPr>
              <a:t>← </a:t>
            </a:r>
            <a:r>
              <a:rPr lang="en-US" sz="3000" i="1">
                <a:cs typeface="Arial" charset="0"/>
              </a:rPr>
              <a:t>body</a:t>
            </a:r>
            <a:r>
              <a:rPr lang="en-US" sz="3000">
                <a:cs typeface="Arial" charset="0"/>
              </a:rPr>
              <a:t> ^ best </a:t>
            </a:r>
            <a:r>
              <a:rPr lang="en-US" sz="3000" i="1">
                <a:cs typeface="Arial" charset="0"/>
              </a:rPr>
              <a:t>x</a:t>
            </a:r>
          </a:p>
          <a:p>
            <a:r>
              <a:rPr lang="en-US" sz="3000" b="1"/>
              <a:t>until</a:t>
            </a:r>
            <a:r>
              <a:rPr lang="en-US" sz="3000"/>
              <a:t> no </a:t>
            </a:r>
            <a:r>
              <a:rPr lang="en-US" sz="3000" i="1"/>
              <a:t>x</a:t>
            </a:r>
            <a:r>
              <a:rPr lang="en-US" sz="3000"/>
              <a:t> improves </a:t>
            </a:r>
            <a:r>
              <a:rPr lang="en-US" sz="3000" i="1"/>
              <a:t>Eval(r)</a:t>
            </a:r>
          </a:p>
          <a:p>
            <a:r>
              <a:rPr lang="en-US" sz="3000" b="1"/>
              <a:t>return</a:t>
            </a:r>
            <a:r>
              <a:rPr lang="en-US" sz="3000"/>
              <a:t> </a:t>
            </a:r>
            <a:r>
              <a:rPr lang="en-US" sz="3000" i="1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489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a Set of Rules</a:t>
            </a:r>
          </a:p>
        </p:txBody>
      </p:sp>
      <p:sp>
        <p:nvSpPr>
          <p:cNvPr id="942083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7388225" cy="3768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 i="1"/>
              <a:t>R</a:t>
            </a:r>
            <a:r>
              <a:rPr lang="en-US" sz="3000"/>
              <a:t> ← </a:t>
            </a:r>
            <a:r>
              <a:rPr lang="en-US" sz="3000" i="1"/>
              <a:t>Ø</a:t>
            </a:r>
          </a:p>
          <a:p>
            <a:r>
              <a:rPr lang="en-US" sz="3000" i="1"/>
              <a:t>S </a:t>
            </a:r>
            <a:r>
              <a:rPr lang="en-US" sz="3000" i="1">
                <a:cs typeface="Arial" charset="0"/>
              </a:rPr>
              <a:t>← examples</a:t>
            </a:r>
          </a:p>
          <a:p>
            <a:r>
              <a:rPr lang="en-US" sz="3000" b="1"/>
              <a:t>repeat</a:t>
            </a:r>
            <a:endParaRPr lang="en-US" sz="3000"/>
          </a:p>
          <a:p>
            <a:r>
              <a:rPr lang="en-US" sz="3000"/>
              <a:t>    learn a single rule</a:t>
            </a:r>
            <a:r>
              <a:rPr lang="en-US" sz="3000" b="1"/>
              <a:t> </a:t>
            </a:r>
            <a:r>
              <a:rPr lang="en-US" sz="3000" i="1"/>
              <a:t>r</a:t>
            </a:r>
          </a:p>
          <a:p>
            <a:r>
              <a:rPr lang="en-US" sz="3000" i="1"/>
              <a:t>     R</a:t>
            </a:r>
            <a:r>
              <a:rPr lang="en-US" sz="3000"/>
              <a:t> ← </a:t>
            </a:r>
            <a:r>
              <a:rPr lang="en-US" sz="3000" i="1"/>
              <a:t>R </a:t>
            </a:r>
            <a:r>
              <a:rPr lang="en-US" sz="3000"/>
              <a:t>U {</a:t>
            </a:r>
            <a:r>
              <a:rPr lang="en-US" sz="3000" i="1"/>
              <a:t> r </a:t>
            </a:r>
            <a:r>
              <a:rPr lang="en-US" sz="3000"/>
              <a:t>}</a:t>
            </a:r>
          </a:p>
          <a:p>
            <a:r>
              <a:rPr lang="en-US" sz="3000" i="1"/>
              <a:t>    S ← </a:t>
            </a:r>
            <a:r>
              <a:rPr lang="en-US" sz="3000"/>
              <a:t>S − positive examples covered by r</a:t>
            </a:r>
            <a:endParaRPr lang="en-US" sz="3000" i="1">
              <a:cs typeface="Arial" charset="0"/>
            </a:endParaRPr>
          </a:p>
          <a:p>
            <a:r>
              <a:rPr lang="en-US" sz="3000" b="1"/>
              <a:t>until</a:t>
            </a:r>
            <a:r>
              <a:rPr lang="en-US" sz="3000"/>
              <a:t> S contains no positive examples</a:t>
            </a:r>
            <a:endParaRPr lang="en-US" sz="3000">
              <a:cs typeface="Arial" charset="0"/>
            </a:endParaRPr>
          </a:p>
          <a:p>
            <a:r>
              <a:rPr lang="en-US" sz="3000"/>
              <a:t>r</a:t>
            </a:r>
            <a:r>
              <a:rPr lang="en-US" sz="3000" b="1"/>
              <a:t>eturn</a:t>
            </a:r>
            <a:r>
              <a:rPr lang="en-US" sz="3000"/>
              <a:t> </a:t>
            </a:r>
            <a:r>
              <a:rPr lang="en-US" sz="3000" i="1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36948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First-Order Rule Induction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05800" cy="4452937"/>
          </a:xfrm>
        </p:spPr>
        <p:txBody>
          <a:bodyPr/>
          <a:lstStyle/>
          <a:p>
            <a:r>
              <a:rPr lang="en-US" sz="2600" i="1" dirty="0"/>
              <a:t>y</a:t>
            </a:r>
            <a:r>
              <a:rPr lang="en-US" sz="2600" dirty="0"/>
              <a:t> and </a:t>
            </a:r>
            <a:r>
              <a:rPr lang="en-US" sz="2600" i="1" dirty="0"/>
              <a:t>x</a:t>
            </a:r>
            <a:r>
              <a:rPr lang="en-US" sz="2600" i="1" baseline="-25000" dirty="0"/>
              <a:t>i</a:t>
            </a:r>
            <a:r>
              <a:rPr lang="en-US" sz="2600" i="1" dirty="0"/>
              <a:t> </a:t>
            </a:r>
            <a:r>
              <a:rPr lang="en-US" sz="2600" dirty="0"/>
              <a:t>are now predicates with arguments</a:t>
            </a:r>
            <a:br>
              <a:rPr lang="en-US" sz="2600" dirty="0"/>
            </a:br>
            <a:r>
              <a:rPr lang="en-US" sz="2600" dirty="0"/>
              <a:t>E.g.: </a:t>
            </a:r>
            <a:r>
              <a:rPr lang="en-US" sz="2600" i="1" dirty="0"/>
              <a:t>y</a:t>
            </a:r>
            <a:r>
              <a:rPr lang="en-US" sz="2600" dirty="0"/>
              <a:t> is </a:t>
            </a:r>
            <a:r>
              <a:rPr lang="en-US" sz="2600" dirty="0">
                <a:solidFill>
                  <a:schemeClr val="accent1"/>
                </a:solidFill>
              </a:rPr>
              <a:t>Ancestor(</a:t>
            </a:r>
            <a:r>
              <a:rPr lang="en-US" sz="2600" dirty="0" err="1">
                <a:solidFill>
                  <a:schemeClr val="accent1"/>
                </a:solidFill>
              </a:rPr>
              <a:t>x,y</a:t>
            </a:r>
            <a:r>
              <a:rPr lang="en-US" sz="2600" dirty="0">
                <a:solidFill>
                  <a:schemeClr val="accent1"/>
                </a:solidFill>
              </a:rPr>
              <a:t>)</a:t>
            </a:r>
            <a:r>
              <a:rPr lang="en-US" sz="2600" dirty="0"/>
              <a:t>, </a:t>
            </a:r>
            <a:r>
              <a:rPr lang="en-US" sz="2600" i="1" dirty="0"/>
              <a:t>x</a:t>
            </a:r>
            <a:r>
              <a:rPr lang="en-US" sz="2600" i="1" baseline="-25000" dirty="0"/>
              <a:t>i</a:t>
            </a:r>
            <a:r>
              <a:rPr lang="en-US" sz="2600" dirty="0"/>
              <a:t> is </a:t>
            </a:r>
            <a:r>
              <a:rPr lang="en-US" sz="2600" dirty="0">
                <a:solidFill>
                  <a:schemeClr val="accent1"/>
                </a:solidFill>
              </a:rPr>
              <a:t>Parent(</a:t>
            </a:r>
            <a:r>
              <a:rPr lang="en-US" sz="2600" dirty="0" err="1">
                <a:solidFill>
                  <a:schemeClr val="accent1"/>
                </a:solidFill>
              </a:rPr>
              <a:t>x,y</a:t>
            </a:r>
            <a:r>
              <a:rPr lang="en-US" sz="2600" dirty="0">
                <a:solidFill>
                  <a:schemeClr val="accent1"/>
                </a:solidFill>
              </a:rPr>
              <a:t>)</a:t>
            </a:r>
          </a:p>
          <a:p>
            <a:r>
              <a:rPr lang="en-US" sz="2600" dirty="0"/>
              <a:t>Literals to add are predicates or their negations</a:t>
            </a:r>
          </a:p>
          <a:p>
            <a:r>
              <a:rPr lang="en-US" sz="2600" dirty="0"/>
              <a:t>Literal to add must include at least one variable</a:t>
            </a:r>
            <a:br>
              <a:rPr lang="en-US" sz="2600" dirty="0"/>
            </a:br>
            <a:r>
              <a:rPr lang="en-US" sz="2600" dirty="0"/>
              <a:t>already appearing in rule</a:t>
            </a:r>
          </a:p>
          <a:p>
            <a:r>
              <a:rPr lang="en-US" sz="2600" dirty="0"/>
              <a:t>Adding a literal changes # groundings of rule</a:t>
            </a:r>
            <a:br>
              <a:rPr lang="en-US" sz="2600" dirty="0"/>
            </a:br>
            <a:r>
              <a:rPr lang="en-US" sz="2600" dirty="0"/>
              <a:t>E.g.: </a:t>
            </a:r>
            <a:r>
              <a:rPr lang="en-US" sz="2600" dirty="0">
                <a:solidFill>
                  <a:schemeClr val="accent1"/>
                </a:solidFill>
              </a:rPr>
              <a:t>Ancestor(</a:t>
            </a:r>
            <a:r>
              <a:rPr lang="en-US" sz="2600" dirty="0" err="1">
                <a:solidFill>
                  <a:schemeClr val="accent1"/>
                </a:solidFill>
              </a:rPr>
              <a:t>x,z</a:t>
            </a:r>
            <a:r>
              <a:rPr lang="en-US" sz="2600" dirty="0">
                <a:solidFill>
                  <a:schemeClr val="accent1"/>
                </a:solidFill>
              </a:rPr>
              <a:t>) ^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accent1"/>
                </a:solidFill>
              </a:rPr>
              <a:t>Parent(</a:t>
            </a:r>
            <a:r>
              <a:rPr lang="en-US" sz="2600" dirty="0" err="1">
                <a:solidFill>
                  <a:schemeClr val="accent1"/>
                </a:solidFill>
              </a:rPr>
              <a:t>z,y</a:t>
            </a:r>
            <a:r>
              <a:rPr lang="en-US" sz="2600" dirty="0">
                <a:solidFill>
                  <a:schemeClr val="accent1"/>
                </a:solidFill>
              </a:rPr>
              <a:t>) </a:t>
            </a:r>
            <a:r>
              <a:rPr lang="en-US" sz="2600" b="1" dirty="0" smtClean="0">
                <a:solidFill>
                  <a:schemeClr val="accent1"/>
                </a:solidFill>
                <a:sym typeface="Symbol" charset="0"/>
              </a:rPr>
              <a:t>-&gt;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>
                <a:solidFill>
                  <a:schemeClr val="accent1"/>
                </a:solidFill>
              </a:rPr>
              <a:t>Ancestor(</a:t>
            </a:r>
            <a:r>
              <a:rPr lang="en-US" sz="2600" dirty="0" err="1">
                <a:solidFill>
                  <a:schemeClr val="accent1"/>
                </a:solidFill>
              </a:rPr>
              <a:t>x,y</a:t>
            </a:r>
            <a:r>
              <a:rPr lang="en-US" sz="2600" dirty="0">
                <a:solidFill>
                  <a:schemeClr val="accent1"/>
                </a:solidFill>
              </a:rPr>
              <a:t>)</a:t>
            </a:r>
            <a:endParaRPr lang="en-US" sz="2600" dirty="0"/>
          </a:p>
          <a:p>
            <a:r>
              <a:rPr lang="en-US" sz="2600" i="1" dirty="0" err="1"/>
              <a:t>Eval</a:t>
            </a:r>
            <a:r>
              <a:rPr lang="en-US" sz="2600" i="1" dirty="0"/>
              <a:t>(r)</a:t>
            </a:r>
            <a:r>
              <a:rPr lang="en-US" sz="2600" dirty="0"/>
              <a:t> must take this into account</a:t>
            </a:r>
            <a:br>
              <a:rPr lang="en-US" sz="2600" dirty="0"/>
            </a:br>
            <a:r>
              <a:rPr lang="en-US" sz="2600" dirty="0"/>
              <a:t>E.g.: Multiply by # positive groundings of rule</a:t>
            </a:r>
            <a:br>
              <a:rPr lang="en-US" sz="2600" dirty="0"/>
            </a:br>
            <a:r>
              <a:rPr lang="en-US" sz="2600" dirty="0"/>
              <a:t>         still covered after adding literal</a:t>
            </a:r>
          </a:p>
        </p:txBody>
      </p:sp>
    </p:spTree>
    <p:extLst>
      <p:ext uri="{BB962C8B-B14F-4D97-AF65-F5344CB8AC3E}">
        <p14:creationId xmlns:p14="http://schemas.microsoft.com/office/powerpoint/2010/main" val="16081959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of everything since the midterm</a:t>
            </a:r>
          </a:p>
          <a:p>
            <a:r>
              <a:rPr lang="en-US" dirty="0" err="1" smtClean="0"/>
              <a:t>Gödels</a:t>
            </a:r>
            <a:r>
              <a:rPr lang="en-US" dirty="0" smtClean="0"/>
              <a:t> completeness and incompleteness theorems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5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10557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 smtClean="0"/>
              <a:t>Capture the Flag</a:t>
            </a:r>
          </a:p>
          <a:p>
            <a:r>
              <a:rPr lang="en-US" sz="2600" dirty="0" smtClean="0"/>
              <a:t>Basics</a:t>
            </a:r>
            <a:endParaRPr lang="en-US" sz="2600" dirty="0"/>
          </a:p>
          <a:p>
            <a:r>
              <a:rPr lang="en-US" sz="2600" dirty="0"/>
              <a:t>Logistic regression</a:t>
            </a:r>
          </a:p>
          <a:p>
            <a:r>
              <a:rPr lang="en-US" sz="2600" dirty="0"/>
              <a:t>Hypertext classification</a:t>
            </a:r>
          </a:p>
          <a:p>
            <a:r>
              <a:rPr lang="en-US" sz="2600" dirty="0"/>
              <a:t>Information retrieval</a:t>
            </a:r>
          </a:p>
          <a:p>
            <a:r>
              <a:rPr lang="en-US" sz="2600" dirty="0"/>
              <a:t>Entity resolution</a:t>
            </a:r>
          </a:p>
          <a:p>
            <a:r>
              <a:rPr lang="en-US" sz="2600" dirty="0"/>
              <a:t>Hidden Markov models</a:t>
            </a:r>
          </a:p>
          <a:p>
            <a:r>
              <a:rPr lang="en-US" sz="2600" dirty="0"/>
              <a:t>Information extraction</a:t>
            </a:r>
          </a:p>
        </p:txBody>
      </p:sp>
      <p:sp>
        <p:nvSpPr>
          <p:cNvPr id="10557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600"/>
              <a:t>Statistical parsing</a:t>
            </a:r>
          </a:p>
          <a:p>
            <a:r>
              <a:rPr lang="en-US" sz="2600"/>
              <a:t>Semantic processing</a:t>
            </a:r>
          </a:p>
          <a:p>
            <a:r>
              <a:rPr lang="en-US" sz="2600"/>
              <a:t>Bayesian networks</a:t>
            </a:r>
          </a:p>
          <a:p>
            <a:r>
              <a:rPr lang="en-US" sz="2600"/>
              <a:t>Relational models</a:t>
            </a:r>
          </a:p>
          <a:p>
            <a:r>
              <a:rPr lang="en-US" sz="2600"/>
              <a:t>Robot mapping</a:t>
            </a:r>
          </a:p>
          <a:p>
            <a:r>
              <a:rPr lang="en-US" sz="2600"/>
              <a:t>Planning and MDPs</a:t>
            </a:r>
          </a:p>
          <a:p>
            <a:r>
              <a:rPr lang="en-US" sz="2600"/>
              <a:t>Practical tips</a:t>
            </a:r>
          </a:p>
        </p:txBody>
      </p:sp>
    </p:spTree>
    <p:extLst>
      <p:ext uri="{BB962C8B-B14F-4D97-AF65-F5344CB8AC3E}">
        <p14:creationId xmlns:p14="http://schemas.microsoft.com/office/powerpoint/2010/main" val="203257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Player location critical for recognizing events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Capture requires players to be within an arm's reach</a:t>
            </a:r>
          </a:p>
          <a:p>
            <a:r>
              <a:rPr lang="en-US" dirty="0" smtClean="0"/>
              <a:t>Consumer grade GPS loggers do not appear to have required accuracy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Error: 1 – 10 meters, typically 3 meters</a:t>
            </a:r>
          </a:p>
          <a:p>
            <a:pPr lvl="1"/>
            <a:r>
              <a:rPr lang="en-US" dirty="0" smtClean="0"/>
              <a:t>Relative error: no better! </a:t>
            </a:r>
          </a:p>
          <a:p>
            <a:pPr lvl="2"/>
            <a:r>
              <a:rPr lang="en-US" dirty="0" smtClean="0"/>
              <a:t>Differences in individual units much larger than systematic component of GPS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3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Did player </a:t>
            </a:r>
            <a:r>
              <a:rPr lang="en-US" sz="2800" dirty="0" smtClean="0">
                <a:solidFill>
                  <a:srgbClr val="008000"/>
                </a:solidFill>
              </a:rPr>
              <a:t>7</a:t>
            </a:r>
            <a:r>
              <a:rPr lang="en-US" sz="2800" dirty="0" smtClean="0"/>
              <a:t> capture player </a:t>
            </a:r>
            <a:r>
              <a:rPr lang="en-US" sz="2800" dirty="0" smtClean="0">
                <a:solidFill>
                  <a:schemeClr val="accent2"/>
                </a:solidFill>
              </a:rPr>
              <a:t>12</a:t>
            </a:r>
            <a:r>
              <a:rPr lang="en-US" sz="2800" dirty="0" smtClean="0"/>
              <a:t> or player </a:t>
            </a:r>
            <a:r>
              <a:rPr lang="en-US" sz="2800" dirty="0" smtClean="0">
                <a:solidFill>
                  <a:srgbClr val="FF0000"/>
                </a:solidFill>
              </a:rPr>
              <a:t>13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Can we solve this problem ourselves?</a:t>
            </a:r>
          </a:p>
        </p:txBody>
      </p:sp>
      <p:pic>
        <p:nvPicPr>
          <p:cNvPr id="4" name="Picture 3" descr="cft-har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438400"/>
            <a:ext cx="6324600" cy="3200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3352800" y="3886200"/>
            <a:ext cx="381000" cy="381000"/>
          </a:xfrm>
          <a:prstGeom prst="ellipse">
            <a:avLst/>
          </a:prstGeom>
          <a:noFill/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581400" y="4419600"/>
            <a:ext cx="457200" cy="457200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400800" y="3810000"/>
            <a:ext cx="609600" cy="609600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2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40 seconds later, we see: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13</a:t>
            </a:r>
            <a:r>
              <a:rPr lang="en-US" sz="2400" dirty="0" smtClean="0"/>
              <a:t> isn't moving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Another defender, </a:t>
            </a:r>
            <a:r>
              <a:rPr lang="en-US" sz="2400" dirty="0" smtClean="0">
                <a:solidFill>
                  <a:srgbClr val="008000"/>
                </a:solidFill>
              </a:rPr>
              <a:t>6</a:t>
            </a:r>
            <a:r>
              <a:rPr lang="en-US" sz="2400" dirty="0" smtClean="0"/>
              <a:t> isn't trying to capture </a:t>
            </a:r>
            <a:r>
              <a:rPr lang="en-US" sz="2400" dirty="0" smtClean="0">
                <a:solidFill>
                  <a:schemeClr val="accent2"/>
                </a:solidFill>
              </a:rPr>
              <a:t>13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12 </a:t>
            </a:r>
            <a:r>
              <a:rPr lang="en-US" sz="2400" dirty="0" smtClean="0"/>
              <a:t>is moving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Therefore, 7 must have captured 13!</a:t>
            </a:r>
          </a:p>
        </p:txBody>
      </p:sp>
      <p:pic>
        <p:nvPicPr>
          <p:cNvPr id="4" name="Picture 3" descr="ctf-har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71800"/>
            <a:ext cx="8165704" cy="26977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391400" y="4038600"/>
            <a:ext cx="457200" cy="457200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096000" y="4267200"/>
            <a:ext cx="457200" cy="457200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696200" y="3505200"/>
            <a:ext cx="457200" cy="457200"/>
          </a:xfrm>
          <a:prstGeom prst="ellipse">
            <a:avLst/>
          </a:prstGeom>
          <a:noFill/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4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utz-lecture">
  <a:themeElements>
    <a:clrScheme name="kautz-lecture 11">
      <a:dk1>
        <a:srgbClr val="969696"/>
      </a:dk1>
      <a:lt1>
        <a:srgbClr val="FFFFFF"/>
      </a:lt1>
      <a:dk2>
        <a:srgbClr val="000000"/>
      </a:dk2>
      <a:lt2>
        <a:srgbClr val="DDDDDD"/>
      </a:lt2>
      <a:accent1>
        <a:srgbClr val="CCECFF"/>
      </a:accent1>
      <a:accent2>
        <a:srgbClr val="FF0000"/>
      </a:accent2>
      <a:accent3>
        <a:srgbClr val="AAAAAA"/>
      </a:accent3>
      <a:accent4>
        <a:srgbClr val="DADADA"/>
      </a:accent4>
      <a:accent5>
        <a:srgbClr val="E2F4FF"/>
      </a:accent5>
      <a:accent6>
        <a:srgbClr val="E70000"/>
      </a:accent6>
      <a:hlink>
        <a:srgbClr val="6699FF"/>
      </a:hlink>
      <a:folHlink>
        <a:srgbClr val="FFFF66"/>
      </a:folHlink>
    </a:clrScheme>
    <a:fontScheme name="kautz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utz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utz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utz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utz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utz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utz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utz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utz-lectur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utz-lecture 9">
        <a:dk1>
          <a:srgbClr val="969696"/>
        </a:dk1>
        <a:lt1>
          <a:srgbClr val="FFFFFF"/>
        </a:lt1>
        <a:dk2>
          <a:srgbClr val="000000"/>
        </a:dk2>
        <a:lt2>
          <a:srgbClr val="C0C0C0"/>
        </a:lt2>
        <a:accent1>
          <a:srgbClr val="CCECFF"/>
        </a:accent1>
        <a:accent2>
          <a:srgbClr val="FF0000"/>
        </a:accent2>
        <a:accent3>
          <a:srgbClr val="AAAAAA"/>
        </a:accent3>
        <a:accent4>
          <a:srgbClr val="DADADA"/>
        </a:accent4>
        <a:accent5>
          <a:srgbClr val="E2F4FF"/>
        </a:accent5>
        <a:accent6>
          <a:srgbClr val="E70000"/>
        </a:accent6>
        <a:hlink>
          <a:srgbClr val="3366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utz-lecture 10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CCECFF"/>
        </a:accent1>
        <a:accent2>
          <a:srgbClr val="FF0000"/>
        </a:accent2>
        <a:accent3>
          <a:srgbClr val="AAAAAA"/>
        </a:accent3>
        <a:accent4>
          <a:srgbClr val="DADADA"/>
        </a:accent4>
        <a:accent5>
          <a:srgbClr val="E2F4FF"/>
        </a:accent5>
        <a:accent6>
          <a:srgbClr val="E70000"/>
        </a:accent6>
        <a:hlink>
          <a:srgbClr val="3366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utz-lecture 1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CCECFF"/>
        </a:accent1>
        <a:accent2>
          <a:srgbClr val="FF0000"/>
        </a:accent2>
        <a:accent3>
          <a:srgbClr val="AAAAAA"/>
        </a:accent3>
        <a:accent4>
          <a:srgbClr val="DADADA"/>
        </a:accent4>
        <a:accent5>
          <a:srgbClr val="E2F4FF"/>
        </a:accent5>
        <a:accent6>
          <a:srgbClr val="E70000"/>
        </a:accent6>
        <a:hlink>
          <a:srgbClr val="6699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3187</Words>
  <Application>Microsoft Macintosh PowerPoint</Application>
  <PresentationFormat>On-screen Show (4:3)</PresentationFormat>
  <Paragraphs>519</Paragraphs>
  <Slides>55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Office Theme</vt:lpstr>
      <vt:lpstr>kautz-lecture</vt:lpstr>
      <vt:lpstr>Network</vt:lpstr>
      <vt:lpstr>1_Network</vt:lpstr>
      <vt:lpstr>2_Network</vt:lpstr>
      <vt:lpstr>3_Network</vt:lpstr>
      <vt:lpstr>Microsoft Equation</vt:lpstr>
      <vt:lpstr>Microsoft Equation 3.0</vt:lpstr>
      <vt:lpstr>MathType 5.0 Equation</vt:lpstr>
      <vt:lpstr>Logical Foundations of Artificial Intelligence</vt:lpstr>
      <vt:lpstr>Markov Logic II</vt:lpstr>
      <vt:lpstr>Markov Networks</vt:lpstr>
      <vt:lpstr>Inference in Markov Networks</vt:lpstr>
      <vt:lpstr>MCMC: Gibbs Sampling</vt:lpstr>
      <vt:lpstr>Applications</vt:lpstr>
      <vt:lpstr>Constraints</vt:lpstr>
      <vt:lpstr>Difficult Example</vt:lpstr>
      <vt:lpstr>Difficult Example</vt:lpstr>
      <vt:lpstr>Approach</vt:lpstr>
      <vt:lpstr>Relational Reasoning</vt:lpstr>
      <vt:lpstr>Denoising GPS Data: Snapping</vt:lpstr>
      <vt:lpstr>Snapping</vt:lpstr>
      <vt:lpstr>Snapping</vt:lpstr>
      <vt:lpstr>Soft Rules for Snapping (Localization)</vt:lpstr>
      <vt:lpstr>Hard Rules for Capturing</vt:lpstr>
      <vt:lpstr>Soft Rules for Capturing</vt:lpstr>
      <vt:lpstr>Comparison</vt:lpstr>
      <vt:lpstr>Capture The Flag Dataset</vt:lpstr>
      <vt:lpstr>Results for Recognizing Captures</vt:lpstr>
      <vt:lpstr>Uniform Distribn.: Empty MLN</vt:lpstr>
      <vt:lpstr>Binomial Distribn.: Unit Clause</vt:lpstr>
      <vt:lpstr>Multinomial Distribution</vt:lpstr>
      <vt:lpstr>Multinomial Distrib.: ! Notation</vt:lpstr>
      <vt:lpstr>Multinomial Distrib.: + Notation</vt:lpstr>
      <vt:lpstr>Logistic Regression</vt:lpstr>
      <vt:lpstr>Text Classification</vt:lpstr>
      <vt:lpstr>Text Classification</vt:lpstr>
      <vt:lpstr>Hypertext Classification</vt:lpstr>
      <vt:lpstr>Information Retrieval</vt:lpstr>
      <vt:lpstr>Entity Resolution</vt:lpstr>
      <vt:lpstr>Entity Resolution</vt:lpstr>
      <vt:lpstr>Hidden Markov Models</vt:lpstr>
      <vt:lpstr>Information Extraction</vt:lpstr>
      <vt:lpstr>Information Extraction</vt:lpstr>
      <vt:lpstr>Information Extraction</vt:lpstr>
      <vt:lpstr>Statistical Parsing</vt:lpstr>
      <vt:lpstr>Statistical Parsing</vt:lpstr>
      <vt:lpstr>Semantic Processing</vt:lpstr>
      <vt:lpstr>Semantic Processing</vt:lpstr>
      <vt:lpstr>Bayesian Networks</vt:lpstr>
      <vt:lpstr>Robot Mapping</vt:lpstr>
      <vt:lpstr>Robot Mapping</vt:lpstr>
      <vt:lpstr>MLNs for Hybrid Domains</vt:lpstr>
      <vt:lpstr>Robot Mapping</vt:lpstr>
      <vt:lpstr>Practical Tips</vt:lpstr>
      <vt:lpstr>Learning Markov Networks</vt:lpstr>
      <vt:lpstr>Generative Weight Learning</vt:lpstr>
      <vt:lpstr>Pseudo-Likelihood</vt:lpstr>
      <vt:lpstr>Discriminative Weight Learning</vt:lpstr>
      <vt:lpstr>Rule Induction</vt:lpstr>
      <vt:lpstr>Learning a Single Rule</vt:lpstr>
      <vt:lpstr>Learning a Set of Rules</vt:lpstr>
      <vt:lpstr>First-Order Rule Induction</vt:lpstr>
      <vt:lpstr>Thursday</vt:lpstr>
    </vt:vector>
  </TitlesOfParts>
  <Company>University of Rochester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Logical Foundations of Artificial Intelligence</dc:title>
  <dc:creator>Henry Kautz</dc:creator>
  <cp:lastModifiedBy>Henry Kautz</cp:lastModifiedBy>
  <cp:revision>8</cp:revision>
  <dcterms:created xsi:type="dcterms:W3CDTF">2010-12-07T15:17:58Z</dcterms:created>
  <dcterms:modified xsi:type="dcterms:W3CDTF">2010-12-07T15:47:09Z</dcterms:modified>
</cp:coreProperties>
</file>