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1203" r:id="rId2"/>
    <p:sldId id="1204" r:id="rId3"/>
    <p:sldId id="1205" r:id="rId4"/>
    <p:sldId id="1206" r:id="rId5"/>
    <p:sldId id="1207" r:id="rId6"/>
    <p:sldId id="1208" r:id="rId7"/>
    <p:sldId id="1209" r:id="rId8"/>
    <p:sldId id="1210" r:id="rId9"/>
    <p:sldId id="1211" r:id="rId10"/>
    <p:sldId id="1212" r:id="rId11"/>
    <p:sldId id="1213" r:id="rId12"/>
    <p:sldId id="1214" r:id="rId13"/>
    <p:sldId id="1215" r:id="rId14"/>
    <p:sldId id="1216" r:id="rId15"/>
    <p:sldId id="1217" r:id="rId16"/>
    <p:sldId id="1218" r:id="rId17"/>
    <p:sldId id="1219" r:id="rId18"/>
    <p:sldId id="1220" r:id="rId19"/>
    <p:sldId id="1221" r:id="rId20"/>
    <p:sldId id="1222" r:id="rId21"/>
    <p:sldId id="1223" r:id="rId22"/>
    <p:sldId id="1224" r:id="rId23"/>
    <p:sldId id="1225" r:id="rId24"/>
    <p:sldId id="1226" r:id="rId25"/>
    <p:sldId id="1227" r:id="rId26"/>
    <p:sldId id="1228" r:id="rId27"/>
    <p:sldId id="1229" r:id="rId28"/>
    <p:sldId id="1230" r:id="rId29"/>
    <p:sldId id="1231" r:id="rId30"/>
    <p:sldId id="1232" r:id="rId31"/>
    <p:sldId id="1233" r:id="rId32"/>
    <p:sldId id="1234" r:id="rId33"/>
    <p:sldId id="1235" r:id="rId34"/>
    <p:sldId id="1236" r:id="rId35"/>
    <p:sldId id="1237" r:id="rId36"/>
    <p:sldId id="1238" r:id="rId37"/>
    <p:sldId id="1239" r:id="rId38"/>
    <p:sldId id="1240" r:id="rId39"/>
    <p:sldId id="1241" r:id="rId40"/>
    <p:sldId id="1242" r:id="rId41"/>
    <p:sldId id="1243" r:id="rId42"/>
    <p:sldId id="1431" r:id="rId43"/>
    <p:sldId id="1463" r:id="rId44"/>
    <p:sldId id="1655" r:id="rId45"/>
    <p:sldId id="1244" r:id="rId46"/>
    <p:sldId id="1245" r:id="rId47"/>
    <p:sldId id="1246" r:id="rId48"/>
    <p:sldId id="1247" r:id="rId49"/>
    <p:sldId id="1248" r:id="rId50"/>
    <p:sldId id="1249" r:id="rId51"/>
    <p:sldId id="1250" r:id="rId52"/>
    <p:sldId id="1251" r:id="rId53"/>
    <p:sldId id="1252" r:id="rId54"/>
    <p:sldId id="1253" r:id="rId55"/>
    <p:sldId id="1254" r:id="rId56"/>
    <p:sldId id="1255" r:id="rId57"/>
    <p:sldId id="1256" r:id="rId58"/>
    <p:sldId id="1257" r:id="rId59"/>
    <p:sldId id="1646" r:id="rId60"/>
    <p:sldId id="1647" r:id="rId61"/>
    <p:sldId id="1648" r:id="rId62"/>
    <p:sldId id="1649" r:id="rId63"/>
    <p:sldId id="1650" r:id="rId64"/>
    <p:sldId id="1651" r:id="rId65"/>
    <p:sldId id="1654" r:id="rId66"/>
    <p:sldId id="1259" r:id="rId67"/>
    <p:sldId id="1260" r:id="rId68"/>
    <p:sldId id="1261" r:id="rId69"/>
    <p:sldId id="1262" r:id="rId70"/>
    <p:sldId id="1263" r:id="rId71"/>
    <p:sldId id="1264" r:id="rId72"/>
    <p:sldId id="1265" r:id="rId73"/>
    <p:sldId id="1266" r:id="rId74"/>
    <p:sldId id="1267" r:id="rId75"/>
    <p:sldId id="1268" r:id="rId76"/>
    <p:sldId id="1269" r:id="rId77"/>
    <p:sldId id="1270" r:id="rId78"/>
    <p:sldId id="1271" r:id="rId79"/>
    <p:sldId id="1272" r:id="rId80"/>
    <p:sldId id="1273" r:id="rId81"/>
    <p:sldId id="1274" r:id="rId82"/>
    <p:sldId id="1275" r:id="rId83"/>
    <p:sldId id="1276" r:id="rId84"/>
    <p:sldId id="1277" r:id="rId85"/>
    <p:sldId id="1278" r:id="rId86"/>
    <p:sldId id="1279" r:id="rId87"/>
    <p:sldId id="1280" r:id="rId88"/>
    <p:sldId id="1281" r:id="rId89"/>
    <p:sldId id="1282" r:id="rId90"/>
    <p:sldId id="1283" r:id="rId91"/>
    <p:sldId id="1284" r:id="rId92"/>
    <p:sldId id="1285" r:id="rId93"/>
    <p:sldId id="1286" r:id="rId94"/>
    <p:sldId id="1287" r:id="rId95"/>
    <p:sldId id="1288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CC33"/>
    <a:srgbClr val="3399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0" autoAdjust="0"/>
    <p:restoredTop sz="91982" autoAdjust="0"/>
  </p:normalViewPr>
  <p:slideViewPr>
    <p:cSldViewPr>
      <p:cViewPr varScale="1">
        <p:scale>
          <a:sx n="89" d="100"/>
          <a:sy n="89" d="100"/>
        </p:scale>
        <p:origin x="118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7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wmf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13.jpeg"/><Relationship Id="rId5" Type="http://schemas.openxmlformats.org/officeDocument/2006/relationships/image" Target="../media/image84.gi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4.jpeg"/><Relationship Id="rId7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97.pn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18" Type="http://schemas.openxmlformats.org/officeDocument/2006/relationships/image" Target="../media/image15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17" Type="http://schemas.openxmlformats.org/officeDocument/2006/relationships/image" Target="../media/image157.jpeg"/><Relationship Id="rId2" Type="http://schemas.openxmlformats.org/officeDocument/2006/relationships/image" Target="../media/image142.jpeg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59.pn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6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12" Type="http://schemas.openxmlformats.org/officeDocument/2006/relationships/image" Target="../media/image175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png"/><Relationship Id="rId9" Type="http://schemas.openxmlformats.org/officeDocument/2006/relationships/image" Target="../media/image2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jpeg"/><Relationship Id="rId10" Type="http://schemas.openxmlformats.org/officeDocument/2006/relationships/image" Target="../media/image230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pn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eg"/><Relationship Id="rId4" Type="http://schemas.openxmlformats.org/officeDocument/2006/relationships/image" Target="../media/image25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10" Type="http://schemas.openxmlformats.org/officeDocument/2006/relationships/image" Target="../media/image263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11" Type="http://schemas.openxmlformats.org/officeDocument/2006/relationships/image" Target="../media/image273.jpeg"/><Relationship Id="rId5" Type="http://schemas.openxmlformats.org/officeDocument/2006/relationships/image" Target="../media/image267.jpeg"/><Relationship Id="rId10" Type="http://schemas.openxmlformats.org/officeDocument/2006/relationships/image" Target="../media/image272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jpeg"/><Relationship Id="rId5" Type="http://schemas.openxmlformats.org/officeDocument/2006/relationships/image" Target="../media/image277.jpeg"/><Relationship Id="rId10" Type="http://schemas.openxmlformats.org/officeDocument/2006/relationships/image" Target="../media/image282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13" Type="http://schemas.openxmlformats.org/officeDocument/2006/relationships/image" Target="../media/image296.jpeg"/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12" Type="http://schemas.openxmlformats.org/officeDocument/2006/relationships/image" Target="../media/image295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jpeg"/><Relationship Id="rId11" Type="http://schemas.openxmlformats.org/officeDocument/2006/relationships/image" Target="../media/image294.jpeg"/><Relationship Id="rId5" Type="http://schemas.openxmlformats.org/officeDocument/2006/relationships/image" Target="../media/image288.jpeg"/><Relationship Id="rId10" Type="http://schemas.openxmlformats.org/officeDocument/2006/relationships/image" Target="../media/image293.jpeg"/><Relationship Id="rId4" Type="http://schemas.openxmlformats.org/officeDocument/2006/relationships/image" Target="../media/image287.jpeg"/><Relationship Id="rId9" Type="http://schemas.openxmlformats.org/officeDocument/2006/relationships/image" Target="../media/image29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12" Type="http://schemas.openxmlformats.org/officeDocument/2006/relationships/image" Target="../media/image307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11" Type="http://schemas.openxmlformats.org/officeDocument/2006/relationships/image" Target="../media/image306.jpeg"/><Relationship Id="rId5" Type="http://schemas.openxmlformats.org/officeDocument/2006/relationships/image" Target="../media/image300.jpeg"/><Relationship Id="rId10" Type="http://schemas.openxmlformats.org/officeDocument/2006/relationships/image" Target="../media/image305.jpeg"/><Relationship Id="rId4" Type="http://schemas.openxmlformats.org/officeDocument/2006/relationships/image" Target="../media/image299.jpeg"/><Relationship Id="rId9" Type="http://schemas.openxmlformats.org/officeDocument/2006/relationships/image" Target="../media/image3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13" Type="http://schemas.openxmlformats.org/officeDocument/2006/relationships/image" Target="../media/image319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12" Type="http://schemas.openxmlformats.org/officeDocument/2006/relationships/image" Target="../media/image318.jpeg"/><Relationship Id="rId17" Type="http://schemas.openxmlformats.org/officeDocument/2006/relationships/image" Target="../media/image323.jpeg"/><Relationship Id="rId2" Type="http://schemas.openxmlformats.org/officeDocument/2006/relationships/image" Target="../media/image308.jpeg"/><Relationship Id="rId16" Type="http://schemas.openxmlformats.org/officeDocument/2006/relationships/image" Target="../media/image3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eg"/><Relationship Id="rId11" Type="http://schemas.openxmlformats.org/officeDocument/2006/relationships/image" Target="../media/image317.jpeg"/><Relationship Id="rId5" Type="http://schemas.openxmlformats.org/officeDocument/2006/relationships/image" Target="../media/image311.jpeg"/><Relationship Id="rId15" Type="http://schemas.openxmlformats.org/officeDocument/2006/relationships/image" Target="../media/image321.jpeg"/><Relationship Id="rId10" Type="http://schemas.openxmlformats.org/officeDocument/2006/relationships/image" Target="../media/image316.jpeg"/><Relationship Id="rId4" Type="http://schemas.openxmlformats.org/officeDocument/2006/relationships/image" Target="../media/image310.jpeg"/><Relationship Id="rId9" Type="http://schemas.openxmlformats.org/officeDocument/2006/relationships/image" Target="../media/image315.jpeg"/><Relationship Id="rId14" Type="http://schemas.openxmlformats.org/officeDocument/2006/relationships/image" Target="../media/image3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7" Type="http://schemas.openxmlformats.org/officeDocument/2006/relationships/image" Target="../media/image34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jpeg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png"/><Relationship Id="rId4" Type="http://schemas.openxmlformats.org/officeDocument/2006/relationships/image" Target="../media/image34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gif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gif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jpe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1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7" Type="http://schemas.openxmlformats.org/officeDocument/2006/relationships/image" Target="../media/image375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jpeg"/><Relationship Id="rId5" Type="http://schemas.openxmlformats.org/officeDocument/2006/relationships/image" Target="../media/image318.jpeg"/><Relationship Id="rId4" Type="http://schemas.openxmlformats.org/officeDocument/2006/relationships/image" Target="../media/image3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jpeg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jpeg"/><Relationship Id="rId4" Type="http://schemas.openxmlformats.org/officeDocument/2006/relationships/image" Target="../media/image39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9.jpeg"/><Relationship Id="rId4" Type="http://schemas.openxmlformats.org/officeDocument/2006/relationships/image" Target="../media/image3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6.jpeg"/><Relationship Id="rId4" Type="http://schemas.openxmlformats.org/officeDocument/2006/relationships/image" Target="../media/image40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1.jpeg"/><Relationship Id="rId5" Type="http://schemas.openxmlformats.org/officeDocument/2006/relationships/image" Target="../media/image410.jpeg"/><Relationship Id="rId4" Type="http://schemas.openxmlformats.org/officeDocument/2006/relationships/image" Target="../media/image4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wired/archive/8.04/joy_pr.html" TargetMode="External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7.jpeg"/><Relationship Id="rId4" Type="http://schemas.openxmlformats.org/officeDocument/2006/relationships/image" Target="../media/image41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saac_Asimov" TargetMode="External"/><Relationship Id="rId3" Type="http://schemas.openxmlformats.org/officeDocument/2006/relationships/hyperlink" Target="http://en.wikipedia.org/wiki/Alan_Turing" TargetMode="External"/><Relationship Id="rId7" Type="http://schemas.openxmlformats.org/officeDocument/2006/relationships/hyperlink" Target="http://en.wikipedia.org/wiki/Artificial_intelligence_in_fiction" TargetMode="External"/><Relationship Id="rId12" Type="http://schemas.openxmlformats.org/officeDocument/2006/relationships/image" Target="../media/image429.jpeg"/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rtificial_intelligence" TargetMode="External"/><Relationship Id="rId11" Type="http://schemas.openxmlformats.org/officeDocument/2006/relationships/hyperlink" Target="http://en.wikipedia.org/wiki/List_of_fictional_robots_and_androids" TargetMode="External"/><Relationship Id="rId5" Type="http://schemas.openxmlformats.org/officeDocument/2006/relationships/hyperlink" Target="http://en.wikipedia.org/wiki/Chinese_room" TargetMode="External"/><Relationship Id="rId10" Type="http://schemas.openxmlformats.org/officeDocument/2006/relationships/hyperlink" Target="http://en.wikipedia.org/wiki/Robots_in_literature" TargetMode="External"/><Relationship Id="rId4" Type="http://schemas.openxmlformats.org/officeDocument/2006/relationships/hyperlink" Target="http://en.wikipedia.org/wiki/Turing_test" TargetMode="External"/><Relationship Id="rId9" Type="http://schemas.openxmlformats.org/officeDocument/2006/relationships/hyperlink" Target="http://en.wikipedia.org/wiki/Three_Laws_of_Robotics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riverless_car" TargetMode="External"/><Relationship Id="rId3" Type="http://schemas.openxmlformats.org/officeDocument/2006/relationships/hyperlink" Target="http://en.wikipedia.org/wiki/Unmanned_aerial_vehicle" TargetMode="External"/><Relationship Id="rId7" Type="http://schemas.openxmlformats.org/officeDocument/2006/relationships/hyperlink" Target="http://en.wikipedia.org/wiki/DARPA_Grand_Challenge" TargetMode="External"/><Relationship Id="rId12" Type="http://schemas.openxmlformats.org/officeDocument/2006/relationships/image" Target="../media/image431.jpeg"/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icro_air_vehicle" TargetMode="External"/><Relationship Id="rId11" Type="http://schemas.openxmlformats.org/officeDocument/2006/relationships/image" Target="../media/image300.jpeg"/><Relationship Id="rId5" Type="http://schemas.openxmlformats.org/officeDocument/2006/relationships/hyperlink" Target="http://en.wikipedia.org/wiki/Autonomous_Underwater_Vehicle" TargetMode="External"/><Relationship Id="rId10" Type="http://schemas.openxmlformats.org/officeDocument/2006/relationships/hyperlink" Target="http://en.wikipedia.org/wiki/Technological_singularity" TargetMode="External"/><Relationship Id="rId4" Type="http://schemas.openxmlformats.org/officeDocument/2006/relationships/hyperlink" Target="http://en.wikipedia.org/wiki/Unmanned_Ground_Vehicle" TargetMode="External"/><Relationship Id="rId9" Type="http://schemas.openxmlformats.org/officeDocument/2006/relationships/hyperlink" Target="http://en.wikipedia.org/wiki/Powered_exoskelet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8451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machines 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8452" name="Picture 4" descr="Rodin Thinker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15763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4" name="Rectangle 6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don’t know what “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” means.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What is  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can’t define “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”.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But, we usually “</a:t>
            </a:r>
            <a:r>
              <a:rPr lang="en-US" sz="3200" b="0">
                <a:solidFill>
                  <a:srgbClr val="33CC33"/>
                </a:solidFill>
              </a:rPr>
              <a:t>know it when we see it</a:t>
            </a:r>
            <a:r>
              <a:rPr lang="en-US" sz="3200" b="0"/>
              <a:t>”. </a:t>
            </a:r>
          </a:p>
        </p:txBody>
      </p:sp>
      <p:pic>
        <p:nvPicPr>
          <p:cNvPr id="1128455" name="Picture 7" descr="Supercomputer_neu_03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828800"/>
            <a:ext cx="3641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6" name="AutoShape 8"/>
          <p:cNvSpPr>
            <a:spLocks noChangeArrowheads="1"/>
          </p:cNvSpPr>
          <p:nvPr/>
        </p:nvSpPr>
        <p:spPr bwMode="auto">
          <a:xfrm>
            <a:off x="6705600" y="1474788"/>
            <a:ext cx="2209800" cy="838200"/>
          </a:xfrm>
          <a:prstGeom prst="cloudCallout">
            <a:avLst>
              <a:gd name="adj1" fmla="val -5389"/>
              <a:gd name="adj2" fmla="val 10265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/>
              <a:t>I compute, therefore I am.</a:t>
            </a:r>
          </a:p>
        </p:txBody>
      </p:sp>
      <p:pic>
        <p:nvPicPr>
          <p:cNvPr id="1128453" name="Picture 5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36788"/>
            <a:ext cx="269875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12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51" grpId="0"/>
      <p:bldP spid="11284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0739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59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err="1">
                <a:solidFill>
                  <a:srgbClr val="3399FF"/>
                </a:solidFill>
              </a:rPr>
              <a:t>Elbot</a:t>
            </a:r>
            <a:r>
              <a:rPr lang="en-US" sz="3200" b="0" dirty="0"/>
              <a:t>, 2008: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Won 2008 </a:t>
            </a:r>
            <a:r>
              <a:rPr lang="en-US" sz="2800" b="0" dirty="0" err="1">
                <a:solidFill>
                  <a:srgbClr val="3399FF"/>
                </a:solidFill>
              </a:rPr>
              <a:t>Loebner</a:t>
            </a:r>
            <a:r>
              <a:rPr lang="en-US" sz="2800" b="0" dirty="0">
                <a:solidFill>
                  <a:srgbClr val="3399FF"/>
                </a:solidFill>
              </a:rPr>
              <a:t> Prize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Fooled </a:t>
            </a:r>
            <a:r>
              <a:rPr lang="en-US" sz="2800" b="0" dirty="0">
                <a:solidFill>
                  <a:srgbClr val="3399FF"/>
                </a:solidFill>
              </a:rPr>
              <a:t>3 of 12</a:t>
            </a:r>
            <a:r>
              <a:rPr lang="en-US" sz="2800" b="0" dirty="0"/>
              <a:t> judges (Turing: &gt;30%)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Typical excerpt: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900" b="0" dirty="0"/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What's your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novel?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I often read telephone books, or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dadaist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poetry: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Typical computer!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You tend towards generalizations. But I must admit, so do I.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However, my generalizations are firmly grounded in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statistical theory.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 do u think of KW's enthusiasm for having 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 machines take over the world?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Fix it up a bit first. Then I'll take it over.</a:t>
            </a: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4518" name="Picture 40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41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AutoShape 42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4521" name="Picture 43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2" name="AutoShape 44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3" name="AutoShape 45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40782" name="Picture 46" descr="el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35256"/>
            <a:ext cx="195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2787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Turing Test forums: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 Colloquium, 1990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Colloquium on Conversational Systems, 2005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Symposium on the Turing Test, 2008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Turing100, 2012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Hutter Prize (intelligent text compression)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International Aerial Robotics Competition, 2009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5541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5544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5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0"/>
            <a:ext cx="57959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049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30500" name="Picture 4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1" name="Picture 5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2" name="Picture 6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3" name="Picture 7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4" name="Picture 8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5" name="Picture 9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6" name="Picture 10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7" name="Picture 11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8" name="Picture 12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9" name="Picture 13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0" name="Picture 14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1" name="Picture 15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2" name="Picture 16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3" name="Picture 17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4" name="Picture 18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5" name="Picture 19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6" name="Picture 20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517" name="Text Box 21"/>
          <p:cNvSpPr txBox="1">
            <a:spLocks noChangeArrowheads="1"/>
          </p:cNvSpPr>
          <p:nvPr/>
        </p:nvSpPr>
        <p:spPr bwMode="auto">
          <a:xfrm>
            <a:off x="3810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8" name="Text Box 22"/>
          <p:cNvSpPr txBox="1">
            <a:spLocks noChangeArrowheads="1"/>
          </p:cNvSpPr>
          <p:nvPr/>
        </p:nvSpPr>
        <p:spPr bwMode="auto">
          <a:xfrm>
            <a:off x="17367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9" name="Text Box 23"/>
          <p:cNvSpPr txBox="1">
            <a:spLocks noChangeArrowheads="1"/>
          </p:cNvSpPr>
          <p:nvPr/>
        </p:nvSpPr>
        <p:spPr bwMode="auto">
          <a:xfrm>
            <a:off x="2955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0" name="Text Box 24"/>
          <p:cNvSpPr txBox="1">
            <a:spLocks noChangeArrowheads="1"/>
          </p:cNvSpPr>
          <p:nvPr/>
        </p:nvSpPr>
        <p:spPr bwMode="auto">
          <a:xfrm>
            <a:off x="4495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2" name="Text Box 26"/>
          <p:cNvSpPr txBox="1">
            <a:spLocks noChangeArrowheads="1"/>
          </p:cNvSpPr>
          <p:nvPr/>
        </p:nvSpPr>
        <p:spPr bwMode="auto">
          <a:xfrm>
            <a:off x="75882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3" name="Text Box 27"/>
          <p:cNvSpPr txBox="1">
            <a:spLocks noChangeArrowheads="1"/>
          </p:cNvSpPr>
          <p:nvPr/>
        </p:nvSpPr>
        <p:spPr bwMode="auto">
          <a:xfrm>
            <a:off x="5943600" y="37465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4" name="Text Box 28"/>
          <p:cNvSpPr txBox="1">
            <a:spLocks noChangeArrowheads="1"/>
          </p:cNvSpPr>
          <p:nvPr/>
        </p:nvSpPr>
        <p:spPr bwMode="auto">
          <a:xfrm>
            <a:off x="82740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5" name="Text Box 29"/>
          <p:cNvSpPr txBox="1">
            <a:spLocks noChangeArrowheads="1"/>
          </p:cNvSpPr>
          <p:nvPr/>
        </p:nvSpPr>
        <p:spPr bwMode="auto">
          <a:xfrm>
            <a:off x="21383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7" name="Text Box 31"/>
          <p:cNvSpPr txBox="1">
            <a:spLocks noChangeArrowheads="1"/>
          </p:cNvSpPr>
          <p:nvPr/>
        </p:nvSpPr>
        <p:spPr bwMode="auto">
          <a:xfrm>
            <a:off x="507841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8" name="Text Box 32"/>
          <p:cNvSpPr txBox="1">
            <a:spLocks noChangeArrowheads="1"/>
          </p:cNvSpPr>
          <p:nvPr/>
        </p:nvSpPr>
        <p:spPr bwMode="auto">
          <a:xfrm>
            <a:off x="67818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9" name="Text Box 33"/>
          <p:cNvSpPr txBox="1">
            <a:spLocks noChangeArrowheads="1"/>
          </p:cNvSpPr>
          <p:nvPr/>
        </p:nvSpPr>
        <p:spPr bwMode="auto">
          <a:xfrm>
            <a:off x="822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0" name="Text Box 34"/>
          <p:cNvSpPr txBox="1">
            <a:spLocks noChangeArrowheads="1"/>
          </p:cNvSpPr>
          <p:nvPr/>
        </p:nvSpPr>
        <p:spPr bwMode="auto">
          <a:xfrm>
            <a:off x="6384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7924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2743200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3" name="Text Box 37"/>
          <p:cNvSpPr txBox="1">
            <a:spLocks noChangeArrowheads="1"/>
          </p:cNvSpPr>
          <p:nvPr/>
        </p:nvSpPr>
        <p:spPr bwMode="auto">
          <a:xfrm>
            <a:off x="4327525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4" name="Line 38"/>
          <p:cNvSpPr>
            <a:spLocks noChangeShapeType="1"/>
          </p:cNvSpPr>
          <p:nvPr/>
        </p:nvSpPr>
        <p:spPr bwMode="auto">
          <a:xfrm flipV="1">
            <a:off x="5289550" y="749300"/>
            <a:ext cx="1066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535" name="Rectangle 39"/>
          <p:cNvSpPr>
            <a:spLocks noChangeArrowheads="1"/>
          </p:cNvSpPr>
          <p:nvPr/>
        </p:nvSpPr>
        <p:spPr bwMode="auto">
          <a:xfrm>
            <a:off x="5192713" y="311150"/>
            <a:ext cx="3113087" cy="519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pass the Turing test?</a:t>
            </a:r>
          </a:p>
        </p:txBody>
      </p:sp>
      <p:sp>
        <p:nvSpPr>
          <p:cNvPr id="1130537" name="Text Box 41"/>
          <p:cNvSpPr txBox="1">
            <a:spLocks noChangeArrowheads="1"/>
          </p:cNvSpPr>
          <p:nvPr/>
        </p:nvSpPr>
        <p:spPr bwMode="auto">
          <a:xfrm>
            <a:off x="60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8" name="Text Box 42"/>
          <p:cNvSpPr txBox="1">
            <a:spLocks noChangeArrowheads="1"/>
          </p:cNvSpPr>
          <p:nvPr/>
        </p:nvSpPr>
        <p:spPr bwMode="auto">
          <a:xfrm>
            <a:off x="898525" y="3733800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9" name="Text Box 43"/>
          <p:cNvSpPr txBox="1">
            <a:spLocks noChangeArrowheads="1"/>
          </p:cNvSpPr>
          <p:nvPr/>
        </p:nvSpPr>
        <p:spPr bwMode="auto">
          <a:xfrm>
            <a:off x="151606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0" name="Text Box 44"/>
          <p:cNvSpPr txBox="1">
            <a:spLocks noChangeArrowheads="1"/>
          </p:cNvSpPr>
          <p:nvPr/>
        </p:nvSpPr>
        <p:spPr bwMode="auto">
          <a:xfrm>
            <a:off x="352901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1" name="Text Box 45"/>
          <p:cNvSpPr txBox="1">
            <a:spLocks noChangeArrowheads="1"/>
          </p:cNvSpPr>
          <p:nvPr/>
        </p:nvSpPr>
        <p:spPr bwMode="auto">
          <a:xfrm>
            <a:off x="7278688" y="5408613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3" name="Text Box 47"/>
          <p:cNvSpPr txBox="1">
            <a:spLocks noChangeArrowheads="1"/>
          </p:cNvSpPr>
          <p:nvPr/>
        </p:nvSpPr>
        <p:spPr bwMode="auto">
          <a:xfrm rot="-2146207">
            <a:off x="3013075" y="6088063"/>
            <a:ext cx="1828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44" name="Text Box 48"/>
          <p:cNvSpPr txBox="1">
            <a:spLocks noChangeArrowheads="1"/>
          </p:cNvSpPr>
          <p:nvPr/>
        </p:nvSpPr>
        <p:spPr bwMode="auto">
          <a:xfrm rot="-2146207">
            <a:off x="5859463" y="4159250"/>
            <a:ext cx="1828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6" name="Text Box 30"/>
          <p:cNvSpPr txBox="1">
            <a:spLocks noChangeArrowheads="1"/>
          </p:cNvSpPr>
          <p:nvPr/>
        </p:nvSpPr>
        <p:spPr bwMode="auto">
          <a:xfrm>
            <a:off x="38147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3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113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499" grpId="0"/>
      <p:bldP spid="1130517" grpId="0"/>
      <p:bldP spid="1130518" grpId="0"/>
      <p:bldP spid="1130519" grpId="0"/>
      <p:bldP spid="1130520" grpId="0"/>
      <p:bldP spid="1130522" grpId="0"/>
      <p:bldP spid="1130523" grpId="0"/>
      <p:bldP spid="1130524" grpId="0"/>
      <p:bldP spid="1130525" grpId="0"/>
      <p:bldP spid="1130527" grpId="0"/>
      <p:bldP spid="1130528" grpId="0"/>
      <p:bldP spid="1130529" grpId="0"/>
      <p:bldP spid="1130530" grpId="0"/>
      <p:bldP spid="1130531" grpId="0"/>
      <p:bldP spid="1130532" grpId="0"/>
      <p:bldP spid="1130533" grpId="0"/>
      <p:bldP spid="1130534" grpId="0" animBg="1"/>
      <p:bldP spid="1130535" grpId="0"/>
      <p:bldP spid="1130537" grpId="0"/>
      <p:bldP spid="1130538" grpId="0"/>
      <p:bldP spid="1130539" grpId="0"/>
      <p:bldP spid="1130540" grpId="0"/>
      <p:bldP spid="1130541" grpId="0"/>
      <p:bldP spid="1130543" grpId="0"/>
      <p:bldP spid="1130544" grpId="0"/>
      <p:bldP spid="11305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495" name="Picture 23" descr="user_image-1003975311aqz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0" y="15875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7" name="Picture 25" descr="alien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8575" y="2293938"/>
            <a:ext cx="1479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9" name="Picture 27" descr="Thinker-Computer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275" y="15875"/>
            <a:ext cx="2208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502" name="AutoShape 30" descr="robot gifts, robot gift, robot merchandise, gifts for robot, gift for robot"/>
          <p:cNvSpPr>
            <a:spLocks noChangeAspect="1" noChangeArrowheads="1"/>
          </p:cNvSpPr>
          <p:nvPr/>
        </p:nvSpPr>
        <p:spPr bwMode="auto">
          <a:xfrm>
            <a:off x="1295400" y="1858963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9504" name="Picture 32" descr="2260970300_57b0d91e03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75" y="1587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5" name="Picture 33" descr="robot-thinker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0313" y="4602163"/>
            <a:ext cx="3384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6" name="Picture 34" descr="3368236531_20c3065b52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2625" y="460216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7" name="Picture 35" descr="thinker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75" y="2293938"/>
            <a:ext cx="2990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9" name="Picture 37" descr="image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875" y="4602163"/>
            <a:ext cx="1114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0" name="Picture 38" descr="bcl_asimov_the_bicentennial_man_and_other_stories cropped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75" y="15875"/>
            <a:ext cx="14986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1" name="Picture 39" descr="3061642442_f1e4c64ab0 cropped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5" y="5546725"/>
            <a:ext cx="9477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3" name="Picture 31" descr="3074316643_798aacb5fc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4825" y="2286000"/>
            <a:ext cx="25781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2" name="Picture 40" descr="Robot_Thinker_blk_glw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62613" y="2293938"/>
            <a:ext cx="19462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5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596" name="Picture 4" descr="http://upload.wikimedia.org/wikipedia/en/2/2f/BladeRunner_Voigt-Kampff_ma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863" y="582613"/>
            <a:ext cx="3810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4598" name="Rectangle 6"/>
          <p:cNvSpPr>
            <a:spLocks noChangeArrowheads="1"/>
          </p:cNvSpPr>
          <p:nvPr/>
        </p:nvSpPr>
        <p:spPr bwMode="auto">
          <a:xfrm>
            <a:off x="0" y="49213"/>
            <a:ext cx="7272338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/>
              <a:t>Blade Runner’s “Voigt-Kampff empathy test” </a:t>
            </a:r>
          </a:p>
        </p:txBody>
      </p:sp>
      <p:pic>
        <p:nvPicPr>
          <p:cNvPr id="1134599" name="Picture 7" descr="tur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00" y="3200400"/>
            <a:ext cx="33909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0" name="Picture 8" descr="dog-turing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2743200"/>
            <a:ext cx="36845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597" name="Picture 5" descr="replicant-voight-kampff-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" y="582613"/>
            <a:ext cx="2035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1" name="Picture 9" descr="301547940_148fe1794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50" y="4267200"/>
            <a:ext cx="19812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2" name="Picture 10" descr="blade-runner-rachel-714793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7275" y="582613"/>
            <a:ext cx="22780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3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43811" name="Rectangle 3"/>
          <p:cNvSpPr>
            <a:spLocks noChangeArrowheads="1"/>
          </p:cNvSpPr>
          <p:nvPr/>
        </p:nvSpPr>
        <p:spPr bwMode="auto">
          <a:xfrm>
            <a:off x="152400" y="762000"/>
            <a:ext cx="8991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behavioral</a:t>
            </a:r>
            <a:r>
              <a:rPr lang="en-US" sz="2800" b="0" dirty="0"/>
              <a:t> only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comparative</a:t>
            </a:r>
            <a:r>
              <a:rPr lang="en-US" sz="2800" b="0" dirty="0"/>
              <a:t>, not direct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Human and intelligent behavior do not </a:t>
            </a:r>
            <a:r>
              <a:rPr lang="en-US" sz="2800" b="0" dirty="0" smtClean="0"/>
              <a:t>always coincide</a:t>
            </a:r>
            <a:r>
              <a:rPr lang="en-US" sz="2800" b="0" dirty="0"/>
              <a:t>: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human behavior is not intelligent</a:t>
            </a:r>
          </a:p>
          <a:p>
            <a:pPr marL="742950" lvl="1" indent="-285750" eaLnBrk="1" hangingPunct="1"/>
            <a:r>
              <a:rPr lang="en-US" sz="2800" b="0" dirty="0"/>
              <a:t>	(computer can make deliberate mistakes, etc.)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intelligent behavior is not human</a:t>
            </a:r>
          </a:p>
          <a:p>
            <a:pPr marL="742950" lvl="1" indent="-285750" eaLnBrk="1" hangingPunct="1"/>
            <a:r>
              <a:rPr lang="en-US" sz="2800" b="0" dirty="0"/>
              <a:t>	(computer can dumb-down or slow down its responses)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Computer’s intelligence: “</a:t>
            </a:r>
            <a:r>
              <a:rPr lang="en-US" sz="2800" b="0" dirty="0">
                <a:solidFill>
                  <a:srgbClr val="3399FF"/>
                </a:solidFill>
              </a:rPr>
              <a:t>real</a:t>
            </a:r>
            <a:r>
              <a:rPr lang="en-US" sz="2800" b="0" dirty="0"/>
              <a:t>” or “</a:t>
            </a:r>
            <a:r>
              <a:rPr lang="en-US" sz="2800" b="0" dirty="0">
                <a:solidFill>
                  <a:srgbClr val="3399FF"/>
                </a:solidFill>
              </a:rPr>
              <a:t>simulated</a:t>
            </a:r>
            <a:r>
              <a:rPr lang="en-US" sz="2800" b="0" dirty="0"/>
              <a:t>”?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People tend to </a:t>
            </a:r>
            <a:r>
              <a:rPr lang="en-US" sz="2800" b="0" dirty="0" smtClean="0">
                <a:solidFill>
                  <a:srgbClr val="3399FF"/>
                </a:solidFill>
              </a:rPr>
              <a:t>anthropomorphize</a:t>
            </a:r>
            <a:r>
              <a:rPr lang="en-US" sz="2800" b="0" dirty="0" smtClean="0"/>
              <a:t> </a:t>
            </a:r>
            <a:r>
              <a:rPr lang="en-US" sz="2800" b="0" dirty="0"/>
              <a:t>objects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Most people are </a:t>
            </a:r>
            <a:r>
              <a:rPr lang="en-US" sz="2800" b="0" dirty="0">
                <a:solidFill>
                  <a:srgbClr val="3399FF"/>
                </a:solidFill>
              </a:rPr>
              <a:t>easy to fool</a:t>
            </a:r>
          </a:p>
        </p:txBody>
      </p:sp>
      <p:pic>
        <p:nvPicPr>
          <p:cNvPr id="1143818" name="Picture 10" descr="433px-Weakness_of_Turing_tes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660011"/>
            <a:ext cx="2895600" cy="211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228600" y="5054600"/>
            <a:ext cx="5410200" cy="1663700"/>
            <a:chOff x="960" y="1056"/>
            <a:chExt cx="4242" cy="1304"/>
          </a:xfrm>
        </p:grpSpPr>
        <p:pic>
          <p:nvPicPr>
            <p:cNvPr id="70662" name="Picture 12" descr="MCj0435714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3" name="Picture 13" descr="xt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4" name="AutoShape 14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0665" name="Picture 15" descr="425 cropp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6" name="AutoShape 16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utoShape 17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3" name="Rectangle 3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/>
              <a:t>Assume computer </a:t>
            </a:r>
            <a:r>
              <a:rPr lang="en-US" sz="2800" b="0">
                <a:solidFill>
                  <a:srgbClr val="3399FF"/>
                </a:solidFill>
              </a:rPr>
              <a:t>passed the Turing test in Chinese</a:t>
            </a:r>
            <a:r>
              <a:rPr lang="en-US" sz="2800" b="0"/>
              <a:t> </a:t>
            </a:r>
          </a:p>
        </p:txBody>
      </p:sp>
      <p:sp>
        <p:nvSpPr>
          <p:cNvPr id="71683" name="Rectangle 17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pic>
        <p:nvPicPr>
          <p:cNvPr id="1141789" name="Picture 29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18176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790" name="Picture 30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19812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825" name="Picture 65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45720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03" name="Rectangle 43"/>
          <p:cNvSpPr>
            <a:spLocks noChangeArrowheads="1"/>
          </p:cNvSpPr>
          <p:nvPr/>
        </p:nvSpPr>
        <p:spPr bwMode="auto">
          <a:xfrm>
            <a:off x="152400" y="3200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Replace</a:t>
            </a:r>
            <a:r>
              <a:rPr lang="en-US" sz="2800" b="0"/>
              <a:t> computer with a </a:t>
            </a:r>
            <a:r>
              <a:rPr lang="en-US" sz="2800" b="0">
                <a:solidFill>
                  <a:srgbClr val="3399FF"/>
                </a:solidFill>
              </a:rPr>
              <a:t>non-Chinese-speaking person</a:t>
            </a:r>
          </a:p>
          <a:p>
            <a:pPr marL="342900" indent="-342900" eaLnBrk="1" hangingPunct="1"/>
            <a:r>
              <a:rPr lang="en-US" sz="2800" b="0"/>
              <a:t>	who is manually </a:t>
            </a:r>
            <a:r>
              <a:rPr lang="en-US" sz="2800" b="0">
                <a:solidFill>
                  <a:srgbClr val="3399FF"/>
                </a:solidFill>
              </a:rPr>
              <a:t>simulating</a:t>
            </a:r>
            <a:r>
              <a:rPr lang="en-US" sz="2800" b="0"/>
              <a:t> the computer’s </a:t>
            </a:r>
            <a:r>
              <a:rPr lang="en-US" sz="2800" b="0">
                <a:solidFill>
                  <a:srgbClr val="3399FF"/>
                </a:solidFill>
              </a:rPr>
              <a:t>code</a:t>
            </a:r>
            <a:r>
              <a:rPr lang="en-US" sz="2800" b="0"/>
              <a:t> </a:t>
            </a:r>
          </a:p>
        </p:txBody>
      </p:sp>
      <p:pic>
        <p:nvPicPr>
          <p:cNvPr id="1141805" name="Picture 45" descr="5726065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175" y="4572000"/>
            <a:ext cx="1054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3" name="AutoShape 63"/>
          <p:cNvSpPr>
            <a:spLocks noChangeArrowheads="1"/>
          </p:cNvSpPr>
          <p:nvPr/>
        </p:nvSpPr>
        <p:spPr bwMode="auto">
          <a:xfrm flipH="1">
            <a:off x="4906963" y="16764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pic>
        <p:nvPicPr>
          <p:cNvPr id="1141811" name="Picture 51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4384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2" name="Rectangle 52"/>
          <p:cNvSpPr>
            <a:spLocks noChangeArrowheads="1"/>
          </p:cNvSpPr>
          <p:nvPr/>
        </p:nvSpPr>
        <p:spPr bwMode="auto">
          <a:xfrm>
            <a:off x="4260850" y="27146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771" name="Picture 11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9050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3" name="AutoShape 13"/>
          <p:cNvSpPr>
            <a:spLocks noChangeArrowheads="1"/>
          </p:cNvSpPr>
          <p:nvPr/>
        </p:nvSpPr>
        <p:spPr bwMode="auto">
          <a:xfrm>
            <a:off x="4267200" y="21844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774" name="Picture 14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17160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5" name="AutoShape 15"/>
          <p:cNvSpPr>
            <a:spLocks noChangeArrowheads="1"/>
          </p:cNvSpPr>
          <p:nvPr/>
        </p:nvSpPr>
        <p:spPr bwMode="auto">
          <a:xfrm flipH="1">
            <a:off x="3048000" y="26670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08" name="Picture 48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18605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0" name="Rectangle 50"/>
          <p:cNvSpPr>
            <a:spLocks noChangeArrowheads="1"/>
          </p:cNvSpPr>
          <p:nvPr/>
        </p:nvSpPr>
        <p:spPr bwMode="auto">
          <a:xfrm>
            <a:off x="3048000" y="22399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4" name="Picture 64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44084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6" name="AutoShape 66"/>
          <p:cNvSpPr>
            <a:spLocks noChangeArrowheads="1"/>
          </p:cNvSpPr>
          <p:nvPr/>
        </p:nvSpPr>
        <p:spPr bwMode="auto">
          <a:xfrm flipH="1">
            <a:off x="4906963" y="42672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27" name="Picture 67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0292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8" name="Rectangle 68"/>
          <p:cNvSpPr>
            <a:spLocks noChangeArrowheads="1"/>
          </p:cNvSpPr>
          <p:nvPr/>
        </p:nvSpPr>
        <p:spPr bwMode="auto">
          <a:xfrm>
            <a:off x="4260850" y="53054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9" name="Picture 69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4958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0" name="AutoShape 70"/>
          <p:cNvSpPr>
            <a:spLocks noChangeArrowheads="1"/>
          </p:cNvSpPr>
          <p:nvPr/>
        </p:nvSpPr>
        <p:spPr bwMode="auto">
          <a:xfrm>
            <a:off x="4267200" y="47752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1" name="Picture 71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43068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2" name="AutoShape 72"/>
          <p:cNvSpPr>
            <a:spLocks noChangeArrowheads="1"/>
          </p:cNvSpPr>
          <p:nvPr/>
        </p:nvSpPr>
        <p:spPr bwMode="auto">
          <a:xfrm flipH="1">
            <a:off x="3048000" y="52578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3" name="Picture 73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44513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4" name="Rectangle 74"/>
          <p:cNvSpPr>
            <a:spLocks noChangeArrowheads="1"/>
          </p:cNvSpPr>
          <p:nvPr/>
        </p:nvSpPr>
        <p:spPr bwMode="auto">
          <a:xfrm>
            <a:off x="3048000" y="48307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sp>
        <p:nvSpPr>
          <p:cNvPr id="1141835" name="Rectangle 75"/>
          <p:cNvSpPr>
            <a:spLocks noChangeArrowheads="1"/>
          </p:cNvSpPr>
          <p:nvPr/>
        </p:nvSpPr>
        <p:spPr bwMode="auto">
          <a:xfrm>
            <a:off x="152400" y="5903913"/>
            <a:ext cx="88392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/>
              <a:t>The room still exhibits </a:t>
            </a:r>
            <a:r>
              <a:rPr lang="en-US" sz="2800" b="0">
                <a:solidFill>
                  <a:srgbClr val="3399FF"/>
                </a:solidFill>
              </a:rPr>
              <a:t>intelligent Chinese I/O behavior</a:t>
            </a:r>
          </a:p>
          <a:p>
            <a:pPr marL="342900" indent="-342900" eaLnBrk="1" hangingPunct="1"/>
            <a:r>
              <a:rPr lang="en-US" sz="2800" b="0"/>
              <a:t>	but the person inside </a:t>
            </a:r>
            <a:r>
              <a:rPr lang="en-US" sz="2800" b="0">
                <a:solidFill>
                  <a:srgbClr val="FF0000"/>
                </a:solidFill>
              </a:rPr>
              <a:t>doesn’t understand Chinese</a:t>
            </a:r>
            <a:r>
              <a:rPr lang="en-US" sz="2800" b="0"/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4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4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4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14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14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14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4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4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4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14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14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14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823" grpId="0" animBg="1"/>
      <p:bldP spid="1141812" grpId="0" animBg="1"/>
      <p:bldP spid="1141773" grpId="0" animBg="1"/>
      <p:bldP spid="1141775" grpId="0" animBg="1"/>
      <p:bldP spid="1141810" grpId="0" animBg="1"/>
      <p:bldP spid="1141826" grpId="0" animBg="1"/>
      <p:bldP spid="1141828" grpId="0" animBg="1"/>
      <p:bldP spid="1141830" grpId="0" animBg="1"/>
      <p:bldP spid="1141832" grpId="0" animBg="1"/>
      <p:bldP spid="11418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/>
            <a:r>
              <a:rPr lang="en-US" sz="2800" b="0"/>
              <a:t>Q: So who / what in the room “</a:t>
            </a:r>
            <a:r>
              <a:rPr lang="en-US" sz="2800" b="0">
                <a:solidFill>
                  <a:srgbClr val="FF0000"/>
                </a:solidFill>
              </a:rPr>
              <a:t>understands</a:t>
            </a:r>
            <a:r>
              <a:rPr lang="en-US" sz="2800" b="0"/>
              <a:t>” Chinese? 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52007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>
                <a:solidFill>
                  <a:srgbClr val="3399FF"/>
                </a:solidFill>
              </a:rPr>
              <a:t>“Strong AI” hypothesis</a:t>
            </a:r>
            <a:r>
              <a:rPr lang="en-US" sz="2800" b="0" dirty="0"/>
              <a:t>: an appropriately programmed</a:t>
            </a:r>
          </a:p>
          <a:p>
            <a:pPr marL="342900" indent="-342900" eaLnBrk="1" hangingPunct="1"/>
            <a:r>
              <a:rPr lang="en-US" sz="2800" b="0" dirty="0"/>
              <a:t>	computer (with the right I/O behavior) has a “</a:t>
            </a:r>
            <a:r>
              <a:rPr lang="en-US" sz="2800" b="0" dirty="0">
                <a:solidFill>
                  <a:srgbClr val="FF0000"/>
                </a:solidFill>
              </a:rPr>
              <a:t>mind</a:t>
            </a:r>
            <a:r>
              <a:rPr lang="en-US" sz="2800" b="0" dirty="0"/>
              <a:t>” </a:t>
            </a:r>
            <a:endParaRPr lang="en-US" sz="2800" b="0" dirty="0" smtClean="0"/>
          </a:p>
          <a:p>
            <a:pPr marL="342900" indent="-342900" eaLnBrk="1" hangingPunct="1"/>
            <a:r>
              <a:rPr lang="en-US" sz="2800" dirty="0" smtClean="0"/>
              <a:t>	</a:t>
            </a:r>
            <a:r>
              <a:rPr lang="en-US" sz="2800" b="0" dirty="0" smtClean="0"/>
              <a:t>in the </a:t>
            </a:r>
            <a:r>
              <a:rPr lang="en-US" sz="2800" b="0" dirty="0" smtClean="0">
                <a:solidFill>
                  <a:srgbClr val="3399FF"/>
                </a:solidFill>
              </a:rPr>
              <a:t>same </a:t>
            </a:r>
            <a:r>
              <a:rPr lang="en-US" sz="2800" b="0" dirty="0">
                <a:solidFill>
                  <a:srgbClr val="3399FF"/>
                </a:solidFill>
              </a:rPr>
              <a:t>sense</a:t>
            </a:r>
            <a:r>
              <a:rPr lang="en-US" sz="2800" b="0" dirty="0"/>
              <a:t> as </a:t>
            </a:r>
            <a:r>
              <a:rPr lang="en-US" sz="2800" b="0" dirty="0" smtClean="0"/>
              <a:t>human </a:t>
            </a:r>
            <a:r>
              <a:rPr lang="en-US" sz="2800" b="0" dirty="0"/>
              <a:t>beings “have minds”.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i.e., is the ability to </a:t>
            </a:r>
            <a:r>
              <a:rPr lang="en-US" sz="2800" b="0" dirty="0">
                <a:solidFill>
                  <a:srgbClr val="3399FF"/>
                </a:solidFill>
              </a:rPr>
              <a:t>simulate</a:t>
            </a:r>
            <a:r>
              <a:rPr lang="en-US" sz="2800" b="0" dirty="0"/>
              <a:t> a mind </a:t>
            </a:r>
            <a:r>
              <a:rPr lang="en-US" sz="3200" dirty="0">
                <a:solidFill>
                  <a:srgbClr val="FF0000"/>
                </a:solidFill>
              </a:rPr>
              <a:t>≡</a:t>
            </a:r>
            <a:r>
              <a:rPr lang="en-US" sz="2800" b="0" dirty="0"/>
              <a:t> having a mind?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Issues</a:t>
            </a:r>
            <a:r>
              <a:rPr lang="en-US" sz="2800" b="0" dirty="0"/>
              <a:t>: philosophy of mind, cognitive psychology, semantics,</a:t>
            </a:r>
          </a:p>
          <a:p>
            <a:pPr marL="342900" indent="-342900" eaLnBrk="1" hangingPunct="1"/>
            <a:r>
              <a:rPr lang="en-US" sz="2800" b="0" dirty="0"/>
              <a:t>	computational theory of mind &amp; “</a:t>
            </a:r>
            <a:r>
              <a:rPr lang="en-US" sz="2800" b="0" dirty="0">
                <a:solidFill>
                  <a:srgbClr val="3399FF"/>
                </a:solidFill>
              </a:rPr>
              <a:t>functionalism</a:t>
            </a:r>
            <a:r>
              <a:rPr lang="en-US" sz="2800" b="0" dirty="0"/>
              <a:t>”, symbol</a:t>
            </a:r>
          </a:p>
          <a:p>
            <a:pPr marL="342900" indent="-342900" eaLnBrk="1" hangingPunct="1"/>
            <a:r>
              <a:rPr lang="en-US" sz="2800" b="0" dirty="0"/>
              <a:t>	grounding, </a:t>
            </a:r>
            <a:r>
              <a:rPr lang="en-US" sz="2800" b="0" dirty="0">
                <a:solidFill>
                  <a:srgbClr val="3399FF"/>
                </a:solidFill>
              </a:rPr>
              <a:t>consciousness</a:t>
            </a:r>
            <a:r>
              <a:rPr lang="en-US" sz="2800" b="0" dirty="0"/>
              <a:t>, intentionality, mind-body</a:t>
            </a:r>
          </a:p>
          <a:p>
            <a:pPr marL="342900" indent="-342900" eaLnBrk="1" hangingPunct="1"/>
            <a:r>
              <a:rPr lang="en-US" sz="2800" b="0" dirty="0"/>
              <a:t>	problem, self-awareness, sentience, etc.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2400" y="1638300"/>
            <a:ext cx="4267200" cy="1216025"/>
            <a:chOff x="96" y="1032"/>
            <a:chExt cx="2688" cy="766"/>
          </a:xfrm>
        </p:grpSpPr>
        <p:pic>
          <p:nvPicPr>
            <p:cNvPr id="72723" name="Picture 4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3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4" name="Picture 5" descr="cx1_photo1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0" y="1178"/>
              <a:ext cx="561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5" name="AutoShape 9"/>
            <p:cNvSpPr>
              <a:spLocks noChangeAspect="1" noChangeArrowheads="1"/>
            </p:cNvSpPr>
            <p:nvPr/>
          </p:nvSpPr>
          <p:spPr bwMode="auto">
            <a:xfrm flipH="1">
              <a:off x="1388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6" name="Picture 1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" y="1397"/>
              <a:ext cx="47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7" name="Rectangle 11"/>
            <p:cNvSpPr>
              <a:spLocks noChangeAspect="1" noChangeArrowheads="1"/>
            </p:cNvSpPr>
            <p:nvPr/>
          </p:nvSpPr>
          <p:spPr bwMode="auto">
            <a:xfrm>
              <a:off x="1078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28" name="Picture 1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9" name="AutoShape 13"/>
            <p:cNvSpPr>
              <a:spLocks noChangeAspect="1" noChangeArrowheads="1"/>
            </p:cNvSpPr>
            <p:nvPr/>
          </p:nvSpPr>
          <p:spPr bwMode="auto">
            <a:xfrm>
              <a:off x="1081" y="1275"/>
              <a:ext cx="454" cy="110"/>
            </a:xfrm>
            <a:prstGeom prst="rightArrow">
              <a:avLst>
                <a:gd name="adj1" fmla="val 50000"/>
                <a:gd name="adj2" fmla="val 103182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0" name="Picture 1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80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1" name="AutoShape 15"/>
            <p:cNvSpPr>
              <a:spLocks noChangeAspect="1" noChangeArrowheads="1"/>
            </p:cNvSpPr>
            <p:nvPr/>
          </p:nvSpPr>
          <p:spPr bwMode="auto">
            <a:xfrm flipH="1">
              <a:off x="497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2" name="Picture 1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7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3" name="Rectangle 17"/>
            <p:cNvSpPr>
              <a:spLocks noChangeAspect="1" noChangeArrowheads="1"/>
            </p:cNvSpPr>
            <p:nvPr/>
          </p:nvSpPr>
          <p:spPr bwMode="auto">
            <a:xfrm>
              <a:off x="497" y="1302"/>
              <a:ext cx="55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802188" y="1638300"/>
            <a:ext cx="4265612" cy="1216025"/>
            <a:chOff x="3025" y="1032"/>
            <a:chExt cx="2687" cy="766"/>
          </a:xfrm>
        </p:grpSpPr>
        <p:pic>
          <p:nvPicPr>
            <p:cNvPr id="72711" name="Picture 6" descr="cx1_photo1 cropp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89" y="1178"/>
              <a:ext cx="56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8" descr="57260655 cropp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8" y="1178"/>
              <a:ext cx="505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3" name="Picture 18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1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AutoShape 19"/>
            <p:cNvSpPr>
              <a:spLocks noChangeAspect="1" noChangeArrowheads="1"/>
            </p:cNvSpPr>
            <p:nvPr/>
          </p:nvSpPr>
          <p:spPr bwMode="auto">
            <a:xfrm flipH="1">
              <a:off x="4316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5" name="Picture 2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6" y="1397"/>
              <a:ext cx="47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6" name="Rectangle 21"/>
            <p:cNvSpPr>
              <a:spLocks noChangeAspect="1" noChangeArrowheads="1"/>
            </p:cNvSpPr>
            <p:nvPr/>
          </p:nvSpPr>
          <p:spPr bwMode="auto">
            <a:xfrm>
              <a:off x="4007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17" name="Picture 2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5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8" name="AutoShape 23"/>
            <p:cNvSpPr>
              <a:spLocks noChangeAspect="1" noChangeArrowheads="1"/>
            </p:cNvSpPr>
            <p:nvPr/>
          </p:nvSpPr>
          <p:spPr bwMode="auto">
            <a:xfrm>
              <a:off x="4010" y="1275"/>
              <a:ext cx="453" cy="110"/>
            </a:xfrm>
            <a:prstGeom prst="rightArrow">
              <a:avLst>
                <a:gd name="adj1" fmla="val 50000"/>
                <a:gd name="adj2" fmla="val 102955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9" name="Picture 2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09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0" name="AutoShape 25"/>
            <p:cNvSpPr>
              <a:spLocks noChangeAspect="1" noChangeArrowheads="1"/>
            </p:cNvSpPr>
            <p:nvPr/>
          </p:nvSpPr>
          <p:spPr bwMode="auto">
            <a:xfrm flipH="1">
              <a:off x="3426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1" name="Picture 2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66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2" name="Rectangle 27"/>
            <p:cNvSpPr>
              <a:spLocks noChangeAspect="1" noChangeArrowheads="1"/>
            </p:cNvSpPr>
            <p:nvPr/>
          </p:nvSpPr>
          <p:spPr bwMode="auto">
            <a:xfrm>
              <a:off x="3426" y="1302"/>
              <a:ext cx="550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pic>
        <p:nvPicPr>
          <p:cNvPr id="1131539" name="Picture 19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1331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59" name="Picture 39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485140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0" name="AutoShape 40"/>
          <p:cNvSpPr>
            <a:spLocks noChangeArrowheads="1"/>
          </p:cNvSpPr>
          <p:nvPr/>
        </p:nvSpPr>
        <p:spPr bwMode="auto">
          <a:xfrm>
            <a:off x="4267200" y="548322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2" name="Picture 42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459105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3" name="AutoShape 43"/>
          <p:cNvSpPr>
            <a:spLocks noChangeArrowheads="1"/>
          </p:cNvSpPr>
          <p:nvPr/>
        </p:nvSpPr>
        <p:spPr bwMode="auto">
          <a:xfrm flipH="1">
            <a:off x="2489200" y="548322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64" name="AutoShape 44"/>
          <p:cNvSpPr>
            <a:spLocks noChangeArrowheads="1"/>
          </p:cNvSpPr>
          <p:nvPr/>
        </p:nvSpPr>
        <p:spPr bwMode="auto">
          <a:xfrm>
            <a:off x="1981200" y="497205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99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5" name="Picture 45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9866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66" name="Picture 46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193675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7" name="AutoShape 47"/>
          <p:cNvSpPr>
            <a:spLocks noChangeArrowheads="1"/>
          </p:cNvSpPr>
          <p:nvPr/>
        </p:nvSpPr>
        <p:spPr bwMode="auto">
          <a:xfrm>
            <a:off x="4267200" y="2568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8" name="Picture 48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167640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9" name="AutoShape 49"/>
          <p:cNvSpPr>
            <a:spLocks noChangeArrowheads="1"/>
          </p:cNvSpPr>
          <p:nvPr/>
        </p:nvSpPr>
        <p:spPr bwMode="auto">
          <a:xfrm flipH="1">
            <a:off x="2489200" y="2568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0" name="AutoShape 50"/>
          <p:cNvSpPr>
            <a:spLocks noChangeArrowheads="1"/>
          </p:cNvSpPr>
          <p:nvPr/>
        </p:nvSpPr>
        <p:spPr bwMode="auto">
          <a:xfrm flipH="1">
            <a:off x="1981200" y="205740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1" name="Text Box 51"/>
          <p:cNvSpPr txBox="1">
            <a:spLocks noChangeArrowheads="1"/>
          </p:cNvSpPr>
          <p:nvPr/>
        </p:nvSpPr>
        <p:spPr bwMode="auto">
          <a:xfrm rot="-1936104">
            <a:off x="2209800" y="5353050"/>
            <a:ext cx="40925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Reverse</a:t>
            </a:r>
            <a:r>
              <a:rPr lang="en-US" sz="3200" b="0">
                <a:solidFill>
                  <a:srgbClr val="FF0000"/>
                </a:solidFill>
              </a:rPr>
              <a:t>”</a:t>
            </a:r>
            <a:r>
              <a:rPr lang="en-US" sz="3200">
                <a:solidFill>
                  <a:srgbClr val="FF0000"/>
                </a:solidFill>
              </a:rPr>
              <a:t> Turing test!</a:t>
            </a:r>
          </a:p>
        </p:txBody>
      </p:sp>
      <p:sp>
        <p:nvSpPr>
          <p:cNvPr id="1131543" name="Rectangle 23"/>
          <p:cNvSpPr>
            <a:spLocks noChangeArrowheads="1"/>
          </p:cNvSpPr>
          <p:nvPr/>
        </p:nvSpPr>
        <p:spPr bwMode="auto">
          <a:xfrm>
            <a:off x="152400" y="36941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New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99FF"/>
                </a:solidFill>
              </a:rPr>
              <a:t>human tries to convince a computer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human is not a computer).</a:t>
            </a:r>
          </a:p>
        </p:txBody>
      </p:sp>
      <p:sp>
        <p:nvSpPr>
          <p:cNvPr id="1131526" name="Rectangle 6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Old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CC33"/>
                </a:solidFill>
              </a:rPr>
              <a:t>computer tries to convince a human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computer is human).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13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3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3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113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3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13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60" grpId="0" animBg="1"/>
      <p:bldP spid="1131563" grpId="0" animBg="1"/>
      <p:bldP spid="1131564" grpId="0" animBg="1"/>
      <p:bldP spid="1131567" grpId="0" animBg="1"/>
      <p:bldP spid="1131569" grpId="0" animBg="1"/>
      <p:bldP spid="1131570" grpId="0" animBg="1"/>
      <p:bldP spid="11315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537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5381" name="Picture 5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2" name="Picture 6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3" name="Picture 7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4" name="Picture 8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5" name="Picture 9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6" name="Picture 10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7" name="Picture 11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8" name="Picture 12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9" name="Picture 13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0" name="Picture 14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1" name="Picture 15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2" name="Picture 16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3" name="Picture 17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4" name="Picture 18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5" name="Picture 19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6" name="Picture 20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7" name="Picture 21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sp>
        <p:nvSpPr>
          <p:cNvPr id="1132549" name="Rectangle 5"/>
          <p:cNvSpPr>
            <a:spLocks noChangeArrowheads="1"/>
          </p:cNvSpPr>
          <p:nvPr/>
        </p:nvSpPr>
        <p:spPr bwMode="auto">
          <a:xfrm>
            <a:off x="76200" y="76676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Problem: how can a </a:t>
            </a:r>
            <a:r>
              <a:rPr lang="en-US" sz="3200" b="0">
                <a:solidFill>
                  <a:srgbClr val="3399FF"/>
                </a:solidFill>
              </a:rPr>
              <a:t>human convince a computer</a:t>
            </a:r>
            <a:r>
              <a:rPr lang="en-US" sz="3200" b="0"/>
              <a:t> </a:t>
            </a:r>
          </a:p>
          <a:p>
            <a:pPr marL="342900" indent="-342900" eaLnBrk="1" hangingPunct="1"/>
            <a:r>
              <a:rPr lang="en-US" sz="3200" b="0"/>
              <a:t>that the human is not a computer?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334000" y="1524000"/>
            <a:ext cx="3609975" cy="1109663"/>
            <a:chOff x="960" y="1096"/>
            <a:chExt cx="4242" cy="1304"/>
          </a:xfrm>
        </p:grpSpPr>
        <p:pic>
          <p:nvPicPr>
            <p:cNvPr id="74759" name="Picture 4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9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6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1" name="AutoShape 7"/>
            <p:cNvSpPr>
              <a:spLocks noChangeAspect="1" noChangeArrowheads="1"/>
            </p:cNvSpPr>
            <p:nvPr/>
          </p:nvSpPr>
          <p:spPr bwMode="auto">
            <a:xfrm>
              <a:off x="2688" y="165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476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9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5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AutoShape 10"/>
            <p:cNvSpPr>
              <a:spLocks noChangeAspect="1" noChangeArrowheads="1"/>
            </p:cNvSpPr>
            <p:nvPr/>
          </p:nvSpPr>
          <p:spPr bwMode="auto">
            <a:xfrm>
              <a:off x="1248" y="133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2561" name="Rectangle 17"/>
          <p:cNvSpPr>
            <a:spLocks noChangeArrowheads="1"/>
          </p:cNvSpPr>
          <p:nvPr/>
        </p:nvSpPr>
        <p:spPr bwMode="auto">
          <a:xfrm>
            <a:off x="152400" y="2101850"/>
            <a:ext cx="8839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Idea: “</a:t>
            </a:r>
            <a:r>
              <a:rPr lang="en-US" sz="3200" b="0">
                <a:solidFill>
                  <a:srgbClr val="FF0000"/>
                </a:solidFill>
              </a:rPr>
              <a:t>CAPTCHA</a:t>
            </a:r>
            <a:r>
              <a:rPr lang="en-US" sz="3200" b="0"/>
              <a:t>”</a:t>
            </a:r>
          </a:p>
        </p:txBody>
      </p:sp>
      <p:pic>
        <p:nvPicPr>
          <p:cNvPr id="1132565" name="Picture 21" descr="att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743200"/>
            <a:ext cx="7810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81" name="Picture 13" descr="captc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2" name="Picture 14" descr="nccguide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6825"/>
            <a:ext cx="42672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3" name="Picture 15" descr="klingon_turing_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8463" y="0"/>
            <a:ext cx="493553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376" name="Picture 8" descr="DilbertTu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58674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7" name="Picture 9" descr="turing_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7613" y="0"/>
            <a:ext cx="28463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8" name="Picture 10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983038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9" name="Picture 11" descr="tur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5394325"/>
            <a:ext cx="13668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0" name="Picture 12" descr="A modified Turing test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4550" y="3565525"/>
            <a:ext cx="32035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1" name="Picture 13" descr="452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38" y="5445125"/>
            <a:ext cx="44958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2" name="Picture 14" descr="TT 220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038600"/>
            <a:ext cx="25908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152400" y="646113"/>
            <a:ext cx="89154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/>
              <a:t>First “robot” story: </a:t>
            </a:r>
            <a:r>
              <a:rPr lang="en-US" sz="3200" b="0" dirty="0">
                <a:solidFill>
                  <a:srgbClr val="FF0000"/>
                </a:solidFill>
              </a:rPr>
              <a:t>Frankenstein, 1818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Robot was man-made, but </a:t>
            </a:r>
            <a:r>
              <a:rPr lang="en-US" sz="2800" b="0" dirty="0" smtClean="0">
                <a:solidFill>
                  <a:srgbClr val="3399FF"/>
                </a:solidFill>
              </a:rPr>
              <a:t>organic</a:t>
            </a:r>
          </a:p>
          <a:p>
            <a:pPr marL="342900" indent="-342900" eaLnBrk="1" hangingPunct="1"/>
            <a:endParaRPr lang="en-US" sz="400" b="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Gothic </a:t>
            </a:r>
            <a:r>
              <a:rPr lang="en-US" sz="2800" b="0" dirty="0"/>
              <a:t>flair, first </a:t>
            </a:r>
            <a:r>
              <a:rPr lang="en-US" sz="2800" b="0" dirty="0">
                <a:solidFill>
                  <a:srgbClr val="3399FF"/>
                </a:solidFill>
              </a:rPr>
              <a:t>science-fiction</a:t>
            </a:r>
            <a:r>
              <a:rPr lang="en-US" sz="2800" b="0" dirty="0"/>
              <a:t> novel</a:t>
            </a:r>
            <a:r>
              <a:rPr lang="en-US" sz="2800" b="0" dirty="0" smtClean="0"/>
              <a:t>!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Heavily </a:t>
            </a:r>
            <a:r>
              <a:rPr lang="en-US" sz="2800" b="0" dirty="0">
                <a:solidFill>
                  <a:srgbClr val="3399FF"/>
                </a:solidFill>
              </a:rPr>
              <a:t>influenced</a:t>
            </a:r>
            <a:r>
              <a:rPr lang="en-US" sz="2800" b="0" dirty="0"/>
              <a:t> literature &amp; </a:t>
            </a:r>
            <a:r>
              <a:rPr lang="en-US" sz="2800" b="0" dirty="0" smtClean="0"/>
              <a:t>movies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Frankenstein complex</a:t>
            </a:r>
            <a:r>
              <a:rPr lang="en-US" sz="2800" b="0" dirty="0"/>
              <a:t>”: creating sentient </a:t>
            </a:r>
          </a:p>
          <a:p>
            <a:pPr marL="342900" indent="-342900" eaLnBrk="1" hangingPunct="1"/>
            <a:r>
              <a:rPr lang="en-US" sz="2800" b="0" dirty="0"/>
              <a:t>	entity, which then turns on its creator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Warns </a:t>
            </a:r>
            <a:r>
              <a:rPr lang="en-US" sz="2800" b="0" dirty="0"/>
              <a:t>against </a:t>
            </a:r>
            <a:r>
              <a:rPr lang="en-US" sz="2800" b="0" dirty="0">
                <a:solidFill>
                  <a:srgbClr val="3399FF"/>
                </a:solidFill>
              </a:rPr>
              <a:t>excessive technology</a:t>
            </a:r>
            <a:r>
              <a:rPr lang="en-US" sz="2800" b="0" dirty="0"/>
              <a:t>, “mad scientists”,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unintended consequences</a:t>
            </a:r>
            <a:r>
              <a:rPr lang="en-US" sz="2800" b="0" dirty="0"/>
              <a:t>, research ethics, “playing God”</a:t>
            </a:r>
          </a:p>
        </p:txBody>
      </p:sp>
      <p:sp>
        <p:nvSpPr>
          <p:cNvPr id="77827" name="Rectangle 1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Robots / AI / Turing Test in Literature</a:t>
            </a:r>
          </a:p>
        </p:txBody>
      </p:sp>
      <p:pic>
        <p:nvPicPr>
          <p:cNvPr id="1145870" name="Picture 14" descr="Frontispiece_to_Frankenstein_1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613" y="730250"/>
            <a:ext cx="219233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1" name="Picture 15" descr="Frankenstein's_monster_(Boris_Karloff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4598988"/>
            <a:ext cx="16764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2" name="Picture 16" descr="frank-n-furter-tim-curry-232659_360_4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38" y="4598988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3" name="Picture 17" descr="Frank-1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" y="4598988"/>
            <a:ext cx="1749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4" name="Picture 18" descr="956-067~Terminator-2-Poste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7613" y="4598988"/>
            <a:ext cx="15573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5" name="Picture 19" descr="hal-7264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6475" y="459898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601" name="Picture 17" descr="STChange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475" y="4598988"/>
            <a:ext cx="3171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3" name="Picture 19" descr="m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29552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5" name="Picture 21" descr="robotmetropoli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00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9" name="Picture 25" descr="dange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863" y="229552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0" name="Picture 26" descr="lisp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8863" y="1905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1" name="Picture 27" descr="robb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6725" y="4598988"/>
            <a:ext cx="1206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2" name="Picture 28" descr="go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1757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8" name="Picture 34" descr="maria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4513" y="19050"/>
            <a:ext cx="2990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20" name="Picture 36" descr="Cyber4 correct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3538" y="4598988"/>
            <a:ext cx="30400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4" name="Picture 30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1225" y="2295525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427" name="Picture 11" descr="colos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33338"/>
            <a:ext cx="34496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29" name="Picture 13" descr="robotc3powy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13" y="2311400"/>
            <a:ext cx="2000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5" name="Picture 29" descr="silentrun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33338"/>
            <a:ext cx="4495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6" name="Picture 30" descr="robot-johnny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525" y="2311400"/>
            <a:ext cx="15351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7" name="Picture 31" descr="DataT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4598988"/>
            <a:ext cx="1838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0" name="Picture 34" descr="ed-2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1513" y="4598988"/>
            <a:ext cx="3373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2" name="Picture 36" descr="Saturno_3__-_Saturn-3_-_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56000" y="33338"/>
            <a:ext cx="984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3" name="Picture 37" descr="wop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11400"/>
            <a:ext cx="37719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4" name="Picture 38" descr="robocop-792844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300" y="2308225"/>
            <a:ext cx="15176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6" name="Picture 40" descr="http://ui20.gamespot.com/979/mcp-13805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7738" y="4598988"/>
            <a:ext cx="31718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524" name="Picture 12" descr="956-067~Terminator-2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15573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6" name="Picture 14" descr="http://2.bp.blogspot.com/_s8l-yu7AZLM/SFeu68PdXNI/AAAAAAAAA5g/pR7l2WQmUTo/s400/terminator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9050"/>
            <a:ext cx="2800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7" name="Picture 15" descr="t1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4938" y="2286000"/>
            <a:ext cx="29130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0" name="Picture 18" descr="tv_terminator_the_sarah_connor_chronicles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8688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2" name="Picture 20" descr="t-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" y="2286000"/>
            <a:ext cx="2479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4" name="Picture 22" descr="sxhok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0088" y="19050"/>
            <a:ext cx="2903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5" name="Picture 23" descr="Terminator-T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4688" y="228600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6" name="Picture 24" descr="b-Kristanna-Loken-Term-4a2184ee83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" y="4589463"/>
            <a:ext cx="33956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7" name="Picture 25" descr="terminator-the-sarah-connor-chronic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5075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9" name="Picture 27" descr="terminator-salvation-new-terminators-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0300" y="19050"/>
            <a:ext cx="1657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51" name="Picture 15" descr="mechagod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75" y="19050"/>
            <a:ext cx="1425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2" name="Picture 16" descr="Aliens-Marines-Bi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324100"/>
            <a:ext cx="21161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5" name="Picture 19" descr="west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7" name="Picture 21" descr="fembot_on_ebay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238" y="19050"/>
            <a:ext cx="2346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8" name="Picture 22" descr="femb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063" y="19050"/>
            <a:ext cx="15033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9" name="Picture 23" descr="giant-rob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5700" y="2324100"/>
            <a:ext cx="1619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4" name="Picture 28" descr="800px-The_Gener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2813" y="23241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5" name="Picture 29" descr="new-dalek-c4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1713" y="4598988"/>
            <a:ext cx="30432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6" name="Picture 30" descr="gg_bodyguar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6525" y="23241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7" name="Picture 31" descr="robots-loga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9863" y="4598988"/>
            <a:ext cx="32178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8" name="Picture 32" descr="MazdaFuraiasKAR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" y="4598988"/>
            <a:ext cx="2538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572" name="Picture 12" descr="CapricaCylonAction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602163"/>
            <a:ext cx="17605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5" name="Picture 15" descr="real-transformer-movie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28575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7" name="Picture 17" descr="ai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113" y="28575"/>
            <a:ext cx="1436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8" name="Picture 18" descr="irobot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2332038"/>
            <a:ext cx="3298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9" name="Picture 19" descr="br_replicant_1024x7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0" name="Picture 20" descr="skycaptain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3" y="4602163"/>
            <a:ext cx="26717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3" name="Picture 23" descr="320x2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9150" y="2332038"/>
            <a:ext cx="29130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5" name="Picture 25" descr="MatrixCod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575"/>
            <a:ext cx="29527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7" name="Picture 27" descr="rommie07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3963" y="2328863"/>
            <a:ext cx="14255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9" name="Picture 29" descr="AGENT_SMITH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62875" y="2336800"/>
            <a:ext cx="13525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91" name="Picture 31" descr="cylon6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46988" y="4606925"/>
            <a:ext cx="1481137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1" name="Picture 11" descr="cylon-evolu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87825" y="4602163"/>
            <a:ext cx="3408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09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41" name="Picture 9" descr="marvi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163" y="2305050"/>
            <a:ext cx="21812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6" name="Picture 4" descr="09_gayb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30505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8" name="Picture 6" descr="lolhym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688" y="19050"/>
            <a:ext cx="17827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0" name="Picture 8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063" y="1905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3" name="Picture 11" descr="robot_vinc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0213" y="2305050"/>
            <a:ext cx="2335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4" name="Picture 12" descr="WizardTinManClo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" y="19050"/>
            <a:ext cx="2730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6" name="Picture 14" descr="iron_robo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100" y="19050"/>
            <a:ext cx="2473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7" name="Picture 15" descr="wall-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7938" y="2305050"/>
            <a:ext cx="29511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9" name="Picture 17" descr="Robots_pos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8888" y="4598988"/>
            <a:ext cx="15065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0" name="Picture 18" descr="astroboy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29113" y="4598988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1" name="Picture 19" descr="bicentennial-m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5" y="4598988"/>
            <a:ext cx="14208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2" name="Picture 20" descr="inspector_gadget_ver2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41488" y="4598988"/>
            <a:ext cx="2293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2" name="Picture 4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553075" cy="9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7501" name="Picture 13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7495" name="AutoShape 7"/>
          <p:cNvSpPr>
            <a:spLocks noChangeArrowheads="1"/>
          </p:cNvSpPr>
          <p:nvPr/>
        </p:nvSpPr>
        <p:spPr bwMode="auto">
          <a:xfrm>
            <a:off x="2362200" y="2362200"/>
            <a:ext cx="4038600" cy="685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49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65" name="Picture 9" descr="bcl_asimov_the_bicentennial_man_and_other_sto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850" y="2309813"/>
            <a:ext cx="1341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6" name="Picture 10" descr="bcl_asimov_the_robots_of_d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3813"/>
            <a:ext cx="1374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9" name="Picture 13" descr="AsimovRobotsEmp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4775" y="23813"/>
            <a:ext cx="1395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0" name="Picture 14" descr="asimov-robot_drea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4813" y="23813"/>
            <a:ext cx="148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1" name="Picture 15" descr="AsimovHisto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5263" y="4594225"/>
            <a:ext cx="1758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2" name="Picture 16" descr="n1107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2388" y="2309813"/>
            <a:ext cx="1447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3" name="Picture 17" descr="asimov-isaac-i-robot-1050342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3" y="23813"/>
            <a:ext cx="13779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6" name="Picture 20" descr="1894345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9613" y="23813"/>
            <a:ext cx="13763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8" name="Picture 22" descr="04514506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8275" y="2309813"/>
            <a:ext cx="1362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9" name="Picture 23" descr="0422_NakedSun_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0113" y="23813"/>
            <a:ext cx="1658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0" name="Picture 24" descr="positronicman_199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2309813"/>
            <a:ext cx="1350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1" name="Picture 25" descr="LuckyStarr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19825" y="4594225"/>
            <a:ext cx="13636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3" name="Picture 27" descr="41DZE42TSG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3" y="4594225"/>
            <a:ext cx="14112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4" name="Picture 28" descr="Foundation_and_earth_cov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72213" y="2309813"/>
            <a:ext cx="1335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5" name="Picture 29" descr="n232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15238" y="4594225"/>
            <a:ext cx="1504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7" name="Picture 31" descr="515ENGQVFR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54375" y="4594225"/>
            <a:ext cx="14208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8" name="Picture 32" descr="51AEM66X76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6938" y="4594225"/>
            <a:ext cx="14827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2" name="Picture 26" descr="Isaac_Asimov_on_Thron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70375" y="2309813"/>
            <a:ext cx="193833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9" descr="asimov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0"/>
            <a:ext cx="14255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0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Asimov’s Laws of Robotics</a:t>
            </a:r>
          </a:p>
        </p:txBody>
      </p:sp>
      <p:sp>
        <p:nvSpPr>
          <p:cNvPr id="1095701" name="Rectangle 21"/>
          <p:cNvSpPr>
            <a:spLocks noChangeArrowheads="1"/>
          </p:cNvSpPr>
          <p:nvPr/>
        </p:nvSpPr>
        <p:spPr bwMode="auto">
          <a:xfrm>
            <a:off x="0" y="685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may not injure a human</a:t>
            </a:r>
            <a:r>
              <a:rPr lang="en-US" sz="2800" b="0"/>
              <a:t> being or, through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inaction, allow a humans to come to harm.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must obey orders</a:t>
            </a:r>
            <a:r>
              <a:rPr lang="en-US" sz="2800" b="0"/>
              <a:t> given to it by humans except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where such orders would conflict with the First Law.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3"/>
            </a:pPr>
            <a:r>
              <a:rPr lang="en-US" sz="2800" b="0"/>
              <a:t>A robot must </a:t>
            </a:r>
            <a:r>
              <a:rPr lang="en-US" sz="2800" b="0">
                <a:solidFill>
                  <a:srgbClr val="3399FF"/>
                </a:solidFill>
              </a:rPr>
              <a:t>protect its own existence</a:t>
            </a:r>
            <a:r>
              <a:rPr lang="en-US" sz="2800" b="0"/>
              <a:t> as long as such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protection does not conflict with the First or Second Law.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“The Three Laws” were introduced in 1942 by Asimov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who also coined the word “</a:t>
            </a:r>
            <a:r>
              <a:rPr lang="en-US" sz="2800" b="0">
                <a:solidFill>
                  <a:srgbClr val="33CC33"/>
                </a:solidFill>
              </a:rPr>
              <a:t>robotics</a:t>
            </a:r>
            <a:r>
              <a:rPr lang="en-US" sz="2800" b="0"/>
              <a:t>”. </a:t>
            </a:r>
            <a:br>
              <a:rPr lang="en-US" sz="2800" b="0"/>
            </a:b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en-US" sz="2800" b="0"/>
              <a:t>Rule-based/logic </a:t>
            </a:r>
            <a:r>
              <a:rPr lang="en-US" sz="2800" b="0">
                <a:solidFill>
                  <a:srgbClr val="33CC33"/>
                </a:solidFill>
              </a:rPr>
              <a:t>programming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2800" b="0"/>
              <a:t>	years before computers!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0.	A robot may </a:t>
            </a:r>
            <a:r>
              <a:rPr lang="en-US" sz="2800" b="0">
                <a:solidFill>
                  <a:srgbClr val="3399FF"/>
                </a:solidFill>
              </a:rPr>
              <a:t>not harm humanity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or by inaction, allow humanity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to come to harm.</a:t>
            </a:r>
          </a:p>
        </p:txBody>
      </p:sp>
      <p:pic>
        <p:nvPicPr>
          <p:cNvPr id="1095702" name="Picture 22" descr="Bicentennial-man-three-la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6725" y="3744913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3" name="Line 23"/>
          <p:cNvSpPr>
            <a:spLocks noChangeShapeType="1"/>
          </p:cNvSpPr>
          <p:nvPr/>
        </p:nvSpPr>
        <p:spPr bwMode="auto">
          <a:xfrm flipV="1">
            <a:off x="3929063" y="5294313"/>
            <a:ext cx="1349375" cy="284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4" name="Rectangle 24"/>
          <p:cNvSpPr>
            <a:spLocks noChangeArrowheads="1"/>
          </p:cNvSpPr>
          <p:nvPr/>
        </p:nvSpPr>
        <p:spPr bwMode="auto">
          <a:xfrm>
            <a:off x="3633788" y="5751513"/>
            <a:ext cx="1503362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  <p:sp>
        <p:nvSpPr>
          <p:cNvPr id="1095706" name="Line 26"/>
          <p:cNvSpPr>
            <a:spLocks noChangeShapeType="1"/>
          </p:cNvSpPr>
          <p:nvPr/>
        </p:nvSpPr>
        <p:spPr bwMode="auto">
          <a:xfrm flipV="1">
            <a:off x="3687763" y="5622925"/>
            <a:ext cx="1349375" cy="284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7" name="Rectangle 27"/>
          <p:cNvSpPr>
            <a:spLocks noChangeArrowheads="1"/>
          </p:cNvSpPr>
          <p:nvPr/>
        </p:nvSpPr>
        <p:spPr bwMode="auto">
          <a:xfrm>
            <a:off x="3870325" y="4856163"/>
            <a:ext cx="1503363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09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09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09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09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3" grpId="0" animBg="1"/>
      <p:bldP spid="1095704" grpId="0"/>
      <p:bldP spid="1095706" grpId="0" animBg="1"/>
      <p:bldP spid="10957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Picture 2" descr="pod_bay_do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3814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7" name="Picture 3" descr="p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525" y="15875"/>
            <a:ext cx="5181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8" name="Picture 4" descr="mor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0325" y="5207000"/>
            <a:ext cx="52578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725" name="Picture 21" descr="Mini-tanks-p012953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2917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6" name="Picture 22" descr="blogrob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3625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7" name="Picture 23" descr="metalst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33625"/>
            <a:ext cx="15716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9" name="Picture 25" descr="MAARS-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13" y="4602163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0" name="Picture 26" descr="gunbo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0900" y="2333625"/>
            <a:ext cx="29479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5" name="Picture 31" descr="mg201269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2113" y="19050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7" name="Picture 33" descr="01_ua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4" name="Picture 20" descr="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1713" y="1905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8" name="Picture 34" descr="ARV-A-L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10325" y="2333625"/>
            <a:ext cx="27336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9" name="Picture 35" descr="swords_outdoorsbest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6713" y="4602163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0" name="Picture 36" descr="0209feat1a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4602163"/>
            <a:ext cx="18462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4" name="Picture 40" descr="Ripsaw_MS1_Minigun_1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7125" y="4602163"/>
            <a:ext cx="29892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7" name="Picture 9" descr="080709-F-2511J-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400"/>
            <a:ext cx="3251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8" name="Picture 10" descr="MQ-9_Reaper_in_flight_(200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1353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49" name="Picture 21" descr="uav4tf3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938" y="25400"/>
            <a:ext cx="2660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3" name="Picture 25" descr="uav_intro_ucav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6175" y="2311400"/>
            <a:ext cx="289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6" name="Picture 28" descr="pegasus6_hi-res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5100" y="23114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8" name="Picture 30" descr="ucav_n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346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9" name="Picture 31" descr="6_global_hawk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2311400"/>
            <a:ext cx="25828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0" name="Picture 32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9038" y="4592638"/>
            <a:ext cx="34194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1" name="Picture 33" descr="boeing_x-45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5825" y="4592638"/>
            <a:ext cx="3162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36" name="Picture 12" descr="High_Altitude_Ai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3263" y="25400"/>
            <a:ext cx="20653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3" name="Picture 19" descr="Stingray I stealth remote piloted unmanned airship surveillance vehi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4671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7" name="Picture 23" descr="AIR_LTA_TARS_Aerostat_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763" y="25400"/>
            <a:ext cx="3422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8" name="Picture 24" descr="sanswire-one-hang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6775" y="2298700"/>
            <a:ext cx="3171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52" name="Picture 28" descr="firesc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4263" y="2298700"/>
            <a:ext cx="3478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68" name="Picture 44" descr="AIR_UAV_CL-227_Sentinel_Pre-Launch_lg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298700"/>
            <a:ext cx="22161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0" name="Picture 46" descr="VUAV_Eagle_Ey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9588" y="4592638"/>
            <a:ext cx="35290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2" name="Picture 48" descr="gtmax_iarc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92638"/>
            <a:ext cx="25828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6" name="Picture 52" descr="microdrones-uav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2575" y="4592638"/>
            <a:ext cx="25511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8" name="Picture 6" descr="NRI_Weaponized_AutoCopter_Explorer_Gunship_5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425" y="2305050"/>
            <a:ext cx="4348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4" name="Picture 2" descr="NRI_Weaponized_AutoCopter_Explorer_Gunship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763" y="1905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5" name="Picture 3" descr="NRI_Weaponized_AutoCopter_Explorer_Gunship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607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6" name="Picture 4" descr="FRAG-12 Projectil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038" y="4598988"/>
            <a:ext cx="2547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7" name="Picture 5" descr="NRI_Weaponized_AutoCopter_Explorer_Gunship_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4213" y="4598988"/>
            <a:ext cx="33607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9" name="Picture 7" descr="NRI_Weaponized_AutoCopter_Explorer_Gunship_2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" y="230505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0" name="Picture 8" descr="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9527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1" name="Picture 9" descr="NRI_Weaponized_AutoCopter_Explorer_Gunship_4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8475" y="19050"/>
            <a:ext cx="22764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2" name="Picture 10" descr="arss_dr_2-1 cropped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4988" y="2305050"/>
            <a:ext cx="22399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4" name="Picture 6" descr="md4200starto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5400"/>
            <a:ext cx="3355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9" name="Picture 11" descr="DA VINCI MAV H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763" y="4591050"/>
            <a:ext cx="2803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65" name="Picture 17" descr="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2312988"/>
            <a:ext cx="2933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1" name="Picture 23" descr="wa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6988"/>
            <a:ext cx="27971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2" name="Picture 24" descr="interactive-toy-concepts-helicopter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688" y="2311400"/>
            <a:ext cx="297021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5" name="Picture 27" descr="delfly-mi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1050"/>
            <a:ext cx="27146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6" name="Picture 28" descr="honeywellmicroairvehiclrp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3438" y="0"/>
            <a:ext cx="19605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4" name="Picture 26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5300" y="2316163"/>
            <a:ext cx="30353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2" name="Picture 4" descr="robot_fl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1025" y="4591050"/>
            <a:ext cx="3457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2877" name="Oval 29"/>
          <p:cNvSpPr>
            <a:spLocks noChangeArrowheads="1"/>
          </p:cNvSpPr>
          <p:nvPr/>
        </p:nvSpPr>
        <p:spPr bwMode="auto">
          <a:xfrm>
            <a:off x="4503738" y="2968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67" name="Picture 15" descr="0490350201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305050"/>
            <a:ext cx="3073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8" name="Picture 16" descr="Stingr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050"/>
            <a:ext cx="36496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9" name="Picture 17" descr="sen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8" name="Picture 26" descr="spawar1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7913" y="4592638"/>
            <a:ext cx="20621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9" name="Picture 27" descr="navy_usv_protector_left_lg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3011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0" name="Picture 28" descr="0014222d98500a0f9f0b01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050" y="2305050"/>
            <a:ext cx="2901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1" name="Picture 29" descr="robotsubmarineqc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4592638"/>
            <a:ext cx="3392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2" name="Picture 30" descr="sanpa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0100" y="4592638"/>
            <a:ext cx="3238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91" name="Picture 39" descr="16-1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5788" y="2305050"/>
            <a:ext cx="30813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8792" name="Oval 40"/>
          <p:cNvSpPr>
            <a:spLocks noChangeArrowheads="1"/>
          </p:cNvSpPr>
          <p:nvPr/>
        </p:nvSpPr>
        <p:spPr bwMode="auto">
          <a:xfrm>
            <a:off x="838200" y="769938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8793" name="Oval 41"/>
          <p:cNvSpPr>
            <a:spLocks noChangeArrowheads="1"/>
          </p:cNvSpPr>
          <p:nvPr/>
        </p:nvSpPr>
        <p:spPr bwMode="auto">
          <a:xfrm>
            <a:off x="890588" y="31035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92" grpId="0" animBg="1"/>
      <p:bldP spid="10987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877" name="Picture 5" descr="7029152unman7jp_00000046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350" y="25400"/>
            <a:ext cx="2635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79" name="Picture 7" descr="Ifremer1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298700"/>
            <a:ext cx="1457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0" name="Picture 8" descr="show_04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7813" y="2298700"/>
            <a:ext cx="24907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7" name="Picture 15" descr="auto_launch_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592638"/>
            <a:ext cx="3403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8" name="Picture 16" descr="pantherplus_stbd_b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775" y="2298700"/>
            <a:ext cx="21669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9" name="Picture 17" descr="Aliv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0825" y="2298700"/>
            <a:ext cx="2863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0" name="Picture 18" descr="aus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2988" y="4592638"/>
            <a:ext cx="3352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1" name="Picture 19" descr="070614-N-7676W-07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2540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2" name="Picture 20" descr="aluv_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4" name="Picture 22" descr="1182155371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0750" y="25400"/>
            <a:ext cx="29670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3895" name="Oval 23"/>
          <p:cNvSpPr>
            <a:spLocks noChangeArrowheads="1"/>
          </p:cNvSpPr>
          <p:nvPr/>
        </p:nvSpPr>
        <p:spPr bwMode="auto">
          <a:xfrm>
            <a:off x="7404100" y="3502025"/>
            <a:ext cx="1676400" cy="762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3" name="Picture 3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-457200"/>
            <a:ext cx="4737100" cy="78486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58371" name="Picture 5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04" name="AutoShape 4"/>
          <p:cNvSpPr>
            <a:spLocks noChangeArrowheads="1"/>
          </p:cNvSpPr>
          <p:nvPr/>
        </p:nvSpPr>
        <p:spPr bwMode="auto">
          <a:xfrm>
            <a:off x="2971800" y="2209800"/>
            <a:ext cx="3763963" cy="2676525"/>
          </a:xfrm>
          <a:prstGeom prst="roundRect">
            <a:avLst>
              <a:gd name="adj" fmla="val 5556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7" name="AutoShape 7"/>
          <p:cNvSpPr>
            <a:spLocks noChangeArrowheads="1"/>
          </p:cNvSpPr>
          <p:nvPr/>
        </p:nvSpPr>
        <p:spPr bwMode="auto">
          <a:xfrm>
            <a:off x="3587750" y="3049588"/>
            <a:ext cx="1293813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8" name="AutoShape 8"/>
          <p:cNvSpPr>
            <a:spLocks noChangeArrowheads="1"/>
          </p:cNvSpPr>
          <p:nvPr/>
        </p:nvSpPr>
        <p:spPr bwMode="auto">
          <a:xfrm>
            <a:off x="3584575" y="4660900"/>
            <a:ext cx="1863725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4" grpId="0" animBg="1"/>
      <p:bldP spid="1126407" grpId="0" animBg="1"/>
      <p:bldP spid="11264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88" name="Picture 12" descr="9Odd_m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3400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9" name="Picture 13" descr="071105230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325" y="25400"/>
            <a:ext cx="28352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1" name="Picture 15" descr="http://cache.gizmodo.com/assets/resources/2008/04/guar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28717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4" name="Picture 18" descr="080219_crusher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1763" y="4592638"/>
            <a:ext cx="3906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6" name="Picture 20" descr="large_WEB-GMC_ESBoss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2309813"/>
            <a:ext cx="3556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3" name="Picture 27" descr="cars-03-stanley-image3-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3225" y="4592638"/>
            <a:ext cx="2222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4" name="Picture 28" descr="KAT5MILE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2150" y="2309813"/>
            <a:ext cx="20764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5" name="Picture 29" descr="ig30_darpa_sandstorm_02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25" y="25400"/>
            <a:ext cx="2527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6" name="Picture 30" descr="terrama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9025" y="230981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23" name="Picture 3" descr="66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31140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5" name="Picture 5" descr="1redteam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6353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7" name="Picture 7" descr="junior-6 res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050" y="2311400"/>
            <a:ext cx="376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0" name="Picture 10" descr="MIT 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8488" y="4592638"/>
            <a:ext cx="34401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2" name="Picture 12" descr="closeupofodinsafetyriderislookingbored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0038" y="4592638"/>
            <a:ext cx="2781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3" name="Picture 13" descr="26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75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4" name="Picture 14" descr="01 resiz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23114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5" name="Picture 15" descr="little_b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8863" y="15875"/>
            <a:ext cx="2984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8" name="Picture 18" descr="ghostrid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23813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39" name="Text Box 19"/>
          <p:cNvSpPr txBox="1">
            <a:spLocks noChangeArrowheads="1"/>
          </p:cNvSpPr>
          <p:nvPr/>
        </p:nvSpPr>
        <p:spPr bwMode="auto">
          <a:xfrm rot="20882546">
            <a:off x="353571" y="1351308"/>
            <a:ext cx="876951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uring” machines!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338" y="-76200"/>
            <a:ext cx="10403840" cy="6934200"/>
          </a:xfrm>
          <a:prstGeom prst="rect">
            <a:avLst/>
          </a:prstGeom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 rot="20882546">
            <a:off x="62733" y="1398735"/>
            <a:ext cx="330090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Auto-pilot!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7746" y="5105400"/>
            <a:ext cx="438114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en-US" sz="3600" b="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bg1"/>
                </a:solidFill>
              </a:rPr>
              <a:t>0-60 in </a:t>
            </a:r>
            <a:r>
              <a:rPr lang="en-US" sz="3600" b="0" dirty="0" smtClean="0">
                <a:solidFill>
                  <a:srgbClr val="FF0000"/>
                </a:solidFill>
              </a:rPr>
              <a:t>2.8</a:t>
            </a:r>
            <a:r>
              <a:rPr lang="en-US" sz="3600" b="0" dirty="0" smtClean="0">
                <a:solidFill>
                  <a:schemeClr val="bg1"/>
                </a:solidFill>
              </a:rPr>
              <a:t> seconds!</a:t>
            </a:r>
          </a:p>
          <a:p>
            <a:pPr eaLnBrk="1" hangingPunct="1"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300</a:t>
            </a:r>
            <a:r>
              <a:rPr lang="en-US" sz="3600" dirty="0" smtClean="0">
                <a:solidFill>
                  <a:schemeClr val="bg1"/>
                </a:solidFill>
              </a:rPr>
              <a:t> miles per charge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644597" y="1066799"/>
            <a:ext cx="377892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Theorem: </a:t>
            </a: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can be beautiful!</a:t>
            </a:r>
            <a:endParaRPr lang="en-U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04800" y="76200"/>
            <a:ext cx="944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bg1"/>
                </a:solidFill>
              </a:rPr>
              <a:t>My Favorite T</a:t>
            </a:r>
            <a:r>
              <a:rPr lang="en-US" sz="3600" b="0" dirty="0" smtClean="0">
                <a:solidFill>
                  <a:srgbClr val="FF0000"/>
                </a:solidFill>
              </a:rPr>
              <a:t>o</a:t>
            </a:r>
            <a:r>
              <a:rPr lang="en-US" sz="3600" b="0" dirty="0" smtClean="0">
                <a:solidFill>
                  <a:schemeClr val="bg1"/>
                </a:solidFill>
              </a:rPr>
              <a:t>uring Machine: Tesla Model S</a:t>
            </a:r>
            <a:endParaRPr lang="en-US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6" grpId="0"/>
      <p:bldP spid="7" grpId="0" uiExpand="1" build="allAtOnce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36" y="369358"/>
            <a:ext cx="6914764" cy="43697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88642" y="3969200"/>
            <a:ext cx="4267200" cy="2888800"/>
            <a:chOff x="-688642" y="3947442"/>
            <a:chExt cx="4267200" cy="2888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8642" y="3992136"/>
              <a:ext cx="4267200" cy="2844106"/>
            </a:xfrm>
            <a:prstGeom prst="rect">
              <a:avLst/>
            </a:prstGeom>
          </p:spPr>
        </p:pic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-15814" y="3947442"/>
              <a:ext cx="997788" cy="59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r>
                <a:rPr lang="en-US" sz="2800" b="0" dirty="0" smtClean="0"/>
                <a:t>2015</a:t>
              </a:r>
              <a:endParaRPr lang="en-US" sz="2800" b="0" dirty="0"/>
            </a:p>
          </p:txBody>
        </p: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The Tesla Model 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 rot="20882546">
            <a:off x="274867" y="4193165"/>
            <a:ext cx="249459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Auto-pilot!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79" y="3992136"/>
            <a:ext cx="5438421" cy="30569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43000" y="3200400"/>
            <a:ext cx="9718" cy="1143000"/>
          </a:xfrm>
          <a:prstGeom prst="straightConnector1">
            <a:avLst/>
          </a:prstGeom>
          <a:ln w="57150">
            <a:solidFill>
              <a:srgbClr val="33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7188" y="1381534"/>
            <a:ext cx="2654697" cy="1921540"/>
            <a:chOff x="-7188" y="1381534"/>
            <a:chExt cx="2654697" cy="1921540"/>
          </a:xfrm>
        </p:grpSpPr>
        <p:pic>
          <p:nvPicPr>
            <p:cNvPr id="7" name="Picture 4" descr="01 resiz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8" y="1427832"/>
              <a:ext cx="2646071" cy="1875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-7188" y="1381534"/>
              <a:ext cx="997788" cy="59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r>
                <a:rPr lang="en-US" sz="2800" b="0" dirty="0" smtClean="0">
                  <a:solidFill>
                    <a:schemeClr val="bg1"/>
                  </a:solidFill>
                </a:rPr>
                <a:t>2005</a:t>
              </a:r>
              <a:endParaRPr lang="en-US" sz="2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7" y="-1"/>
            <a:ext cx="9180187" cy="688693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48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chemeClr val="bg1"/>
                </a:solidFill>
              </a:rPr>
              <a:t>My Own T</a:t>
            </a:r>
            <a:r>
              <a:rPr lang="en-US" sz="4000" b="0" dirty="0" smtClean="0">
                <a:solidFill>
                  <a:srgbClr val="FF0000"/>
                </a:solidFill>
              </a:rPr>
              <a:t>o</a:t>
            </a:r>
            <a:r>
              <a:rPr lang="en-US" sz="4000" b="0" dirty="0" smtClean="0">
                <a:solidFill>
                  <a:schemeClr val="bg1"/>
                </a:solidFill>
              </a:rPr>
              <a:t>uring Machine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297" name="Picture 17" descr="49961-21111-mars-pathf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4591050"/>
            <a:ext cx="2828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1" name="Picture 21" descr="http://mars.jpl.nasa.gov/msp98/msss/mars_relay/ds2_mpl_role/mpl_sha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313" y="23813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2" name="Picture 22" descr="PIA04928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450" y="231140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3" name="Picture 23" descr="chinar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800" y="23813"/>
            <a:ext cx="2841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6" name="Picture 26" descr="295411main_K_10_15_946-710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438" y="4591050"/>
            <a:ext cx="18192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7" name="Picture 27" descr="80839_full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6650" y="4587875"/>
            <a:ext cx="4168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8" name="Picture 28" descr="msl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" y="2311400"/>
            <a:ext cx="34274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9" name="Picture 29" descr="moonslide11h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813"/>
            <a:ext cx="3217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293" name="Picture 13" descr="srv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9963" y="2311400"/>
            <a:ext cx="3336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112129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7" name="Picture 17" descr="049034050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400"/>
            <a:ext cx="28670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58" name="Picture 18" descr="0869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1827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0" name="Picture 20" descr="2508B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3048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1" name="Picture 21" descr="large_Fanuc_Robot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2311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2" name="Picture 22" descr="IRB-2400-industrial-robot-from-Perfect-Packaging-1615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92638"/>
            <a:ext cx="3022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3" name="Picture 23" descr="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3313" y="25400"/>
            <a:ext cx="1690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5" name="Picture 25" descr="00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688" y="2311400"/>
            <a:ext cx="29829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6" name="Picture 26" descr="motoman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84463" y="2311400"/>
            <a:ext cx="3030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8" name="Picture 28" descr="industrial_robots_700_500x37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592638"/>
            <a:ext cx="29892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0" name="Picture 30" descr="articulated-assembly-robot-3801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25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63" name="Picture 19" descr="Roomba_SE_Robotic_Floor_Vacuum_Cleaner_From_I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2311400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4" name="Picture 20" descr="Robot-Vacuum-Cleaner-M-788-silver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513" y="254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6" name="Picture 22" descr="Robot-Vacuum-Clea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538" y="2311400"/>
            <a:ext cx="24590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0" name="Picture 26" descr="robot-vacuum-cleaner-microrobot-u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11400"/>
            <a:ext cx="24018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2" name="Picture 28" descr="lg-robot-vacuum-cleaner-v-r4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4063" y="25400"/>
            <a:ext cx="26701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3" name="Picture 29" descr="dyson-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5400"/>
            <a:ext cx="31003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6" name="Picture 32" descr="rom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8513" y="2311400"/>
            <a:ext cx="19954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8" name="Picture 34" descr="Roboking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9300" y="4592638"/>
            <a:ext cx="24177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9" name="Picture 35" descr="Robot_Vacuum_Cleaner_RBZX3202A_8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535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0" name="Picture 36" descr="6869_2202071204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0413" y="4592638"/>
            <a:ext cx="2008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1" name="Picture 37" descr="figura-robot-vacuum-cleaner-450x379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3988" y="4592638"/>
            <a:ext cx="1731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972" name="Picture 4" descr="DSC014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1681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74" name="Picture 6" descr="aib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550" y="25400"/>
            <a:ext cx="3708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86" name="Picture 18" descr="080109_Aibo_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03463"/>
            <a:ext cx="25161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1" name="Picture 23" descr="ai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075" y="25400"/>
            <a:ext cx="2017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3" name="Picture 25" descr="Actroid-DER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488" y="25400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6" name="Picture 28" descr="r217044_8462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750" y="4579938"/>
            <a:ext cx="2609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8" name="Picture 30" descr="AA308_5_001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238" y="2303463"/>
            <a:ext cx="30718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1" name="Picture 33" descr="genex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79938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2" name="Picture 34" descr="robot44_wideweb__470x375,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8075" y="4579938"/>
            <a:ext cx="2806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5" name="Picture 37" descr="Kondo_Kick_PP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86038" y="2303463"/>
            <a:ext cx="16732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6" name="Picture 38" descr="janet-robo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40613" y="2303463"/>
            <a:ext cx="16779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7" name="Picture 39" descr="cogmi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25" y="4579938"/>
            <a:ext cx="2022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800px-Honda_ASIMO_Walking_Stai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888" y="1587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6" name="Picture 6" descr="080514-osimo-hmed--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5213"/>
            <a:ext cx="3757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7" name="Picture 7" descr="asimo-his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4576763"/>
            <a:ext cx="3984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8" name="Picture 8" descr="new-asimo-ro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2309813"/>
            <a:ext cx="1495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0" name="Picture 10" descr="asimo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3675" y="15875"/>
            <a:ext cx="2584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3" name="Picture 13" descr="23_P1 resiz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5" y="15875"/>
            <a:ext cx="14938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4" name="Picture 14" descr="22_P2 resiz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7825" y="15875"/>
            <a:ext cx="16303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7" name="Picture 17" descr="HME_delivery_close_highres resiz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8163" y="4602163"/>
            <a:ext cx="3509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8" name="Picture 18" descr="ASIMODisneyland3HighRes resiz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9238" y="4602163"/>
            <a:ext cx="1500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9" name="Picture 19" descr="ASIMO_9_High_Res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5875" y="2309813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2" name="Picture 12" descr="medium_Robot2of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29263" y="2309813"/>
            <a:ext cx="1976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11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8000" fill="hold"/>
                                        <p:tgtEl>
                                          <p:spTgt spid="1111052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88" name="Picture 60" descr="Supercomputer_neu_03 cropped truncate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0" y="4775200"/>
            <a:ext cx="2330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3" name="AutoShape 65"/>
          <p:cNvSpPr>
            <a:spLocks noChangeArrowheads="1"/>
          </p:cNvSpPr>
          <p:nvPr/>
        </p:nvSpPr>
        <p:spPr bwMode="auto">
          <a:xfrm>
            <a:off x="4567238" y="5562600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1" name="AutoShape 63"/>
          <p:cNvSpPr>
            <a:spLocks noChangeArrowheads="1"/>
          </p:cNvSpPr>
          <p:nvPr/>
        </p:nvSpPr>
        <p:spPr bwMode="auto">
          <a:xfrm>
            <a:off x="4572000" y="2822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688136" name="Rectangle 8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you </a:t>
            </a:r>
            <a:r>
              <a:rPr lang="en-US" sz="3200" b="0">
                <a:solidFill>
                  <a:srgbClr val="33CC33"/>
                </a:solidFill>
              </a:rPr>
              <a:t>distinguish</a:t>
            </a:r>
            <a:r>
              <a:rPr lang="en-US" sz="3200" b="0"/>
              <a:t> a machine from a person?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	≡</a:t>
            </a:r>
            <a:r>
              <a:rPr lang="en-US" sz="3200"/>
              <a:t> </a:t>
            </a:r>
            <a:r>
              <a:rPr lang="en-US" sz="3200" b="0"/>
              <a:t>Can a machine </a:t>
            </a:r>
            <a:r>
              <a:rPr lang="en-US" sz="3200" b="0">
                <a:solidFill>
                  <a:srgbClr val="33CC33"/>
                </a:solidFill>
              </a:rPr>
              <a:t>impersonate</a:t>
            </a:r>
            <a:r>
              <a:rPr lang="en-US" sz="3200" b="0"/>
              <a:t> a person?</a:t>
            </a:r>
          </a:p>
        </p:txBody>
      </p:sp>
      <p:pic>
        <p:nvPicPr>
          <p:cNvPr id="688159" name="Picture 31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35163"/>
            <a:ext cx="6096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3" name="Picture 35" descr="MCj0441535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3" y="2103438"/>
            <a:ext cx="22717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4" name="Picture 36" descr="MCj0441536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68825"/>
            <a:ext cx="2271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84" name="Picture 56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421438" y="2116138"/>
            <a:ext cx="1190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70" name="Picture 42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18025"/>
            <a:ext cx="6096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2" name="AutoShape 64"/>
          <p:cNvSpPr>
            <a:spLocks noChangeArrowheads="1"/>
          </p:cNvSpPr>
          <p:nvPr/>
        </p:nvSpPr>
        <p:spPr bwMode="auto">
          <a:xfrm flipH="1">
            <a:off x="2490788" y="2822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4" name="AutoShape 66"/>
          <p:cNvSpPr>
            <a:spLocks noChangeArrowheads="1"/>
          </p:cNvSpPr>
          <p:nvPr/>
        </p:nvSpPr>
        <p:spPr bwMode="auto">
          <a:xfrm flipH="1">
            <a:off x="2486025" y="5562600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6" name="AutoShape 68"/>
          <p:cNvSpPr>
            <a:spLocks noChangeArrowheads="1"/>
          </p:cNvSpPr>
          <p:nvPr/>
        </p:nvSpPr>
        <p:spPr bwMode="auto">
          <a:xfrm flipH="1">
            <a:off x="1752600" y="2382838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8" name="AutoShape 70"/>
          <p:cNvSpPr>
            <a:spLocks noChangeArrowheads="1"/>
          </p:cNvSpPr>
          <p:nvPr/>
        </p:nvSpPr>
        <p:spPr bwMode="auto">
          <a:xfrm flipH="1">
            <a:off x="1752600" y="5029200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8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68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68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8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68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93" grpId="0" animBg="1"/>
      <p:bldP spid="688191" grpId="0" animBg="1"/>
      <p:bldP spid="688192" grpId="0" animBg="1"/>
      <p:bldP spid="688194" grpId="0" animBg="1"/>
      <p:bldP spid="688196" grpId="0" animBg="1"/>
      <p:bldP spid="68819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50" name="Picture 18" descr="4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6925" y="19050"/>
            <a:ext cx="1487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4" name="Picture 22" descr="botst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900" y="19050"/>
            <a:ext cx="1289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7" name="Picture 25" descr="robotsui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188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8" name="Picture 26" descr="robotsuit_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3050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4" name="Picture 32" descr="img_robotsuith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15605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6" name="Picture 34" descr="podwalk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0938" y="2309813"/>
            <a:ext cx="1477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7" name="Picture 35" descr="powerass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360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0" name="Picture 38" descr="exoskeleton-DefenceTalk0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4288" y="2309813"/>
            <a:ext cx="1493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9" name="Picture 47" descr="http://images.coilhouse.net/wp-content/uploads/2008/08/studentrads_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9063" y="2309813"/>
            <a:ext cx="20891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0" name="Picture 48" descr="exoskeleton-01-13-09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9038" y="4598988"/>
            <a:ext cx="1501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1" name="Picture 49" descr="Berkeley-Exo-H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6075" y="14288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2" name="Picture 50" descr="SoloTrekO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57850" y="2309813"/>
            <a:ext cx="19462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3" name="Picture 51" descr="superfrogman_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6788" y="2309813"/>
            <a:ext cx="8509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4" name="Picture 52" descr="honda-walking-assist-device-442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75" y="2309813"/>
            <a:ext cx="1106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5" name="Picture 53" descr="express-exoskeleton-exohik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0838" y="19050"/>
            <a:ext cx="1096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6" name="Picture 54" descr="exo_side_48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62513" y="25400"/>
            <a:ext cx="18002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01" name="Picture 5" descr="a998dda6433d4e4baebb75f7f0508043da_vinci_s_40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362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2" name="Picture 6" descr="robot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3" name="Picture 7" descr="daVinci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5400"/>
            <a:ext cx="3403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4" name="Picture 8" descr="3drobot_surgeon-thumb-550x252-158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937125"/>
            <a:ext cx="4191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2322" name="Picture 2" descr="da-Vinci-surgical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650" y="3200400"/>
            <a:ext cx="1973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3" name="Picture 3" descr="paris_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588" y="2659063"/>
            <a:ext cx="36576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4" name="Picture 4" descr="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200400"/>
            <a:ext cx="3333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5" name="Picture 5" descr="da vinci OR for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2588" y="23813"/>
            <a:ext cx="365760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7" name="Picture 7" descr="W_07_485_S_a_h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3" y="23813"/>
            <a:ext cx="54102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397" name="Picture 5" descr="nurse_at_patient_cart_lr_4c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346" name="Picture 2" descr="DaVinci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875"/>
            <a:ext cx="7848600" cy="6829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08995" name="Oval 3"/>
          <p:cNvSpPr>
            <a:spLocks noChangeArrowheads="1"/>
          </p:cNvSpPr>
          <p:nvPr/>
        </p:nvSpPr>
        <p:spPr bwMode="auto">
          <a:xfrm>
            <a:off x="4724400" y="1676400"/>
            <a:ext cx="2895600" cy="1219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0"/>
            <a:ext cx="7467600" cy="6908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10019" name="Oval 3"/>
          <p:cNvSpPr>
            <a:spLocks noChangeArrowheads="1"/>
          </p:cNvSpPr>
          <p:nvPr/>
        </p:nvSpPr>
        <p:spPr bwMode="auto">
          <a:xfrm>
            <a:off x="5927725" y="669925"/>
            <a:ext cx="2209800" cy="914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96" y="3800476"/>
            <a:ext cx="1623235" cy="2346770"/>
          </a:xfrm>
          <a:prstGeom prst="rect">
            <a:avLst/>
          </a:prstGeom>
        </p:spPr>
      </p:pic>
      <p:pic>
        <p:nvPicPr>
          <p:cNvPr id="1114122" name="Picture 10" descr="st-communic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838" y="8382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3" name="Picture 11" descr="treknobabble50_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38" y="838200"/>
            <a:ext cx="22844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5" name="Picture 13" descr="1807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57484">
            <a:off x="5715000" y="685800"/>
            <a:ext cx="1462088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6" name="Picture 14" descr="razr-v3clos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010561">
            <a:off x="7140575" y="860425"/>
            <a:ext cx="501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Rectangle 20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Surpassing Science Fiction</a:t>
            </a:r>
          </a:p>
        </p:txBody>
      </p:sp>
      <p:sp>
        <p:nvSpPr>
          <p:cNvPr id="1114133" name="Rectangle 21"/>
          <p:cNvSpPr>
            <a:spLocks noChangeArrowheads="1"/>
          </p:cNvSpPr>
          <p:nvPr/>
        </p:nvSpPr>
        <p:spPr bwMode="auto">
          <a:xfrm>
            <a:off x="427038" y="3124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Star Trek communicator, 1966</a:t>
            </a:r>
            <a:endParaRPr lang="en-US" sz="2000" b="0">
              <a:solidFill>
                <a:schemeClr val="tx2"/>
              </a:solidFill>
            </a:endParaRPr>
          </a:p>
        </p:txBody>
      </p:sp>
      <p:sp>
        <p:nvSpPr>
          <p:cNvPr id="1114134" name="Rectangle 22"/>
          <p:cNvSpPr>
            <a:spLocks noChangeArrowheads="1"/>
          </p:cNvSpPr>
          <p:nvPr/>
        </p:nvSpPr>
        <p:spPr bwMode="auto">
          <a:xfrm>
            <a:off x="5105400" y="25146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Motorola RAZR, 2004</a:t>
            </a:r>
            <a:br>
              <a:rPr lang="en-US" sz="2400" b="0">
                <a:solidFill>
                  <a:srgbClr val="3399FF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264 MHz proc., 10 MB RAM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color LCD (176x220),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1.3 MP camera, 4.4 oz</a:t>
            </a:r>
          </a:p>
        </p:txBody>
      </p:sp>
      <p:sp>
        <p:nvSpPr>
          <p:cNvPr id="1114135" name="Rectangle 23"/>
          <p:cNvSpPr>
            <a:spLocks noChangeArrowheads="1"/>
          </p:cNvSpPr>
          <p:nvPr/>
        </p:nvSpPr>
        <p:spPr bwMode="auto">
          <a:xfrm>
            <a:off x="76200" y="3733800"/>
            <a:ext cx="4325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0" dirty="0">
                <a:solidFill>
                  <a:srgbClr val="3399FF"/>
                </a:solidFill>
              </a:rPr>
              <a:t>Apple </a:t>
            </a:r>
            <a:r>
              <a:rPr lang="en-US" sz="2400" b="0" dirty="0" smtClean="0">
                <a:solidFill>
                  <a:srgbClr val="3399FF"/>
                </a:solidFill>
              </a:rPr>
              <a:t>iPhone 6s Plus, 2016</a:t>
            </a:r>
            <a:r>
              <a:rPr lang="en-US" sz="2400" b="0" dirty="0">
                <a:solidFill>
                  <a:schemeClr val="tx2"/>
                </a:solidFill>
              </a:rPr>
              <a:t/>
            </a:r>
            <a:br>
              <a:rPr lang="en-US" sz="2400" b="0" dirty="0">
                <a:solidFill>
                  <a:schemeClr val="tx2"/>
                </a:solidFill>
              </a:rPr>
            </a:br>
            <a:r>
              <a:rPr lang="en-US" sz="2000" b="0" dirty="0" smtClean="0">
                <a:solidFill>
                  <a:srgbClr val="FF0000"/>
                </a:solidFill>
              </a:rPr>
              <a:t>1.85 </a:t>
            </a:r>
            <a:r>
              <a:rPr lang="en-US" sz="2000" dirty="0">
                <a:solidFill>
                  <a:srgbClr val="FF0000"/>
                </a:solidFill>
              </a:rPr>
              <a:t>G</a:t>
            </a:r>
            <a:r>
              <a:rPr lang="en-US" sz="2000" b="0" dirty="0" smtClean="0">
                <a:solidFill>
                  <a:srgbClr val="FF0000"/>
                </a:solidFill>
              </a:rPr>
              <a:t>Hz</a:t>
            </a:r>
            <a:r>
              <a:rPr lang="en-US" sz="2000" dirty="0">
                <a:solidFill>
                  <a:schemeClr val="tx2"/>
                </a:solidFill>
              </a:rPr>
              <a:t> 2-core A9 proc</a:t>
            </a:r>
            <a:r>
              <a:rPr lang="en-US" sz="2000" b="0" dirty="0">
                <a:solidFill>
                  <a:schemeClr val="tx2"/>
                </a:solidFill>
              </a:rPr>
              <a:t>., </a:t>
            </a:r>
            <a:r>
              <a:rPr lang="en-US" sz="2000" b="0" dirty="0" smtClean="0">
                <a:solidFill>
                  <a:srgbClr val="FF0000"/>
                </a:solidFill>
              </a:rPr>
              <a:t>2 GB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>
                <a:solidFill>
                  <a:schemeClr val="tx2"/>
                </a:solidFill>
              </a:rPr>
              <a:t>DRAM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 smtClean="0">
                <a:solidFill>
                  <a:srgbClr val="FF0000"/>
                </a:solidFill>
              </a:rPr>
              <a:t>128 </a:t>
            </a:r>
            <a:r>
              <a:rPr lang="en-US" sz="2000" b="0" dirty="0">
                <a:solidFill>
                  <a:srgbClr val="FF0000"/>
                </a:solidFill>
              </a:rPr>
              <a:t>GB </a:t>
            </a:r>
            <a:r>
              <a:rPr lang="en-US" sz="2000" b="0" dirty="0">
                <a:solidFill>
                  <a:schemeClr val="tx2"/>
                </a:solidFill>
              </a:rPr>
              <a:t>flash, color </a:t>
            </a:r>
            <a:r>
              <a:rPr lang="en-US" sz="2000" b="0" dirty="0" err="1">
                <a:solidFill>
                  <a:schemeClr val="tx2"/>
                </a:solidFill>
              </a:rPr>
              <a:t>multitouch</a:t>
            </a:r>
            <a:r>
              <a:rPr lang="en-US" sz="2000" b="0" dirty="0">
                <a:solidFill>
                  <a:schemeClr val="tx2"/>
                </a:solidFill>
              </a:rPr>
              <a:t> LCD </a:t>
            </a:r>
            <a:r>
              <a:rPr lang="en-US" sz="2000" b="0" dirty="0" smtClean="0">
                <a:solidFill>
                  <a:schemeClr val="tx2"/>
                </a:solidFill>
              </a:rPr>
              <a:t>(</a:t>
            </a:r>
            <a:r>
              <a:rPr lang="en-US" sz="2000" dirty="0" smtClean="0">
                <a:solidFill>
                  <a:schemeClr val="tx2"/>
                </a:solidFill>
              </a:rPr>
              <a:t>1920x1080 @ 401 </a:t>
            </a:r>
            <a:r>
              <a:rPr lang="en-US" sz="2000" dirty="0" err="1" smtClean="0">
                <a:solidFill>
                  <a:schemeClr val="tx2"/>
                </a:solidFill>
              </a:rPr>
              <a:t>ppi</a:t>
            </a:r>
            <a:r>
              <a:rPr lang="en-US" sz="2000" b="0" dirty="0" smtClean="0">
                <a:solidFill>
                  <a:schemeClr val="tx2"/>
                </a:solidFill>
              </a:rPr>
              <a:t>), 12 </a:t>
            </a:r>
            <a:r>
              <a:rPr lang="en-US" sz="2000" b="0" dirty="0">
                <a:solidFill>
                  <a:schemeClr val="tx2"/>
                </a:solidFill>
              </a:rPr>
              <a:t>MP camera, </a:t>
            </a:r>
            <a:endParaRPr lang="en-US" sz="2000" b="0" dirty="0" smtClean="0">
              <a:solidFill>
                <a:schemeClr val="tx2"/>
              </a:solidFill>
            </a:endParaRPr>
          </a:p>
          <a:p>
            <a:r>
              <a:rPr lang="en-US" sz="2000" b="0" dirty="0" smtClean="0">
                <a:solidFill>
                  <a:schemeClr val="tx2"/>
                </a:solidFill>
              </a:rPr>
              <a:t>6.8 </a:t>
            </a:r>
            <a:r>
              <a:rPr lang="en-US" sz="2000" b="0" dirty="0" err="1" smtClean="0">
                <a:solidFill>
                  <a:schemeClr val="tx2"/>
                </a:solidFill>
              </a:rPr>
              <a:t>oz</a:t>
            </a:r>
            <a:r>
              <a:rPr lang="en-US" sz="2000" dirty="0" smtClean="0">
                <a:solidFill>
                  <a:schemeClr val="tx2"/>
                </a:solidFill>
              </a:rPr>
              <a:t>, 4K </a:t>
            </a:r>
            <a:r>
              <a:rPr lang="en-US" sz="2000" b="0" dirty="0" smtClean="0">
                <a:solidFill>
                  <a:schemeClr val="tx2"/>
                </a:solidFill>
              </a:rPr>
              <a:t>Video</a:t>
            </a:r>
            <a:r>
              <a:rPr lang="en-US" sz="2000" b="0" dirty="0">
                <a:solidFill>
                  <a:schemeClr val="tx2"/>
                </a:solidFill>
              </a:rPr>
              <a:t>, GPS, Email, Web </a:t>
            </a:r>
            <a:r>
              <a:rPr lang="en-US" sz="2000" b="0" dirty="0" smtClean="0">
                <a:solidFill>
                  <a:schemeClr val="tx2"/>
                </a:solidFill>
              </a:rPr>
              <a:t>surfing, 26 </a:t>
            </a:r>
            <a:r>
              <a:rPr lang="en-US" sz="2000" b="0" dirty="0" err="1" smtClean="0">
                <a:solidFill>
                  <a:schemeClr val="tx2"/>
                </a:solidFill>
              </a:rPr>
              <a:t>hrs</a:t>
            </a:r>
            <a:r>
              <a:rPr lang="en-US" sz="2000" b="0" dirty="0" smtClean="0">
                <a:solidFill>
                  <a:schemeClr val="tx2"/>
                </a:solidFill>
              </a:rPr>
              <a:t> talk &amp; 16 days standby, millions of </a:t>
            </a:r>
            <a:r>
              <a:rPr lang="en-US" sz="2000" b="0" dirty="0">
                <a:solidFill>
                  <a:schemeClr val="tx2"/>
                </a:solidFill>
              </a:rPr>
              <a:t>apps, </a:t>
            </a:r>
            <a:r>
              <a:rPr lang="en-US" sz="2000" b="0" dirty="0" smtClean="0">
                <a:solidFill>
                  <a:schemeClr val="tx2"/>
                </a:solidFill>
              </a:rPr>
              <a:t>$950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4136" name="Rectangle 24"/>
          <p:cNvSpPr>
            <a:spLocks noChangeArrowheads="1"/>
          </p:cNvSpPr>
          <p:nvPr/>
        </p:nvSpPr>
        <p:spPr bwMode="auto">
          <a:xfrm>
            <a:off x="7054850" y="39624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Cray 1, 1976</a:t>
            </a:r>
            <a:r>
              <a:rPr lang="en-US" sz="2400" b="0">
                <a:solidFill>
                  <a:schemeClr val="tx2"/>
                </a:solidFill>
              </a:rPr>
              <a:t/>
            </a:r>
            <a:br>
              <a:rPr lang="en-US" sz="24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80 MHz</a:t>
            </a:r>
            <a:r>
              <a:rPr lang="en-US" sz="2000" b="0">
                <a:solidFill>
                  <a:schemeClr val="tx2"/>
                </a:solidFill>
              </a:rPr>
              <a:t/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4MB</a:t>
            </a:r>
            <a:r>
              <a:rPr lang="en-US" sz="2000" b="0">
                <a:solidFill>
                  <a:schemeClr val="tx2"/>
                </a:solidFill>
              </a:rPr>
              <a:t> RAM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5.5 tons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200kW+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$8 million</a:t>
            </a:r>
          </a:p>
        </p:txBody>
      </p:sp>
      <p:pic>
        <p:nvPicPr>
          <p:cNvPr id="1114137" name="Picture 25" descr="Cray1Supercomputer19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2538" y="4335284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4138" name="AutoShape 26"/>
          <p:cNvSpPr>
            <a:spLocks noChangeArrowheads="1"/>
          </p:cNvSpPr>
          <p:nvPr/>
        </p:nvSpPr>
        <p:spPr bwMode="auto">
          <a:xfrm>
            <a:off x="122238" y="533400"/>
            <a:ext cx="1554162" cy="533400"/>
          </a:xfrm>
          <a:prstGeom prst="wedgeEllipseCallout">
            <a:avLst>
              <a:gd name="adj1" fmla="val 28838"/>
              <a:gd name="adj2" fmla="val 68454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en-US" sz="1400" b="0" dirty="0">
                <a:solidFill>
                  <a:schemeClr val="tx2"/>
                </a:solidFill>
              </a:rPr>
              <a:t>“Beam me up, Scotty!”</a:t>
            </a:r>
          </a:p>
        </p:txBody>
      </p:sp>
      <p:sp>
        <p:nvSpPr>
          <p:cNvPr id="1114139" name="Rectangle 27"/>
          <p:cNvSpPr>
            <a:spLocks noChangeArrowheads="1"/>
          </p:cNvSpPr>
          <p:nvPr/>
        </p:nvSpPr>
        <p:spPr bwMode="auto">
          <a:xfrm>
            <a:off x="457200" y="6208713"/>
            <a:ext cx="830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000" b="0" dirty="0">
                <a:solidFill>
                  <a:schemeClr val="tx2"/>
                </a:solidFill>
              </a:rPr>
              <a:t>iPhone </a:t>
            </a:r>
            <a:r>
              <a:rPr lang="en-US" sz="2000" b="0" dirty="0" smtClean="0">
                <a:solidFill>
                  <a:schemeClr val="tx2"/>
                </a:solidFill>
              </a:rPr>
              <a:t>6s has </a:t>
            </a:r>
            <a:r>
              <a:rPr lang="en-US" sz="2000" b="0" dirty="0">
                <a:solidFill>
                  <a:schemeClr val="tx2"/>
                </a:solidFill>
              </a:rPr>
              <a:t>processor speed </a:t>
            </a:r>
            <a:r>
              <a:rPr lang="en-US" sz="2000" b="0" dirty="0" smtClean="0">
                <a:solidFill>
                  <a:schemeClr val="tx2"/>
                </a:solidFill>
              </a:rPr>
              <a:t>46x </a:t>
            </a:r>
            <a:r>
              <a:rPr lang="en-US" sz="2000" b="0" dirty="0">
                <a:solidFill>
                  <a:schemeClr val="tx2"/>
                </a:solidFill>
              </a:rPr>
              <a:t>of Cray 1, </a:t>
            </a:r>
            <a:r>
              <a:rPr lang="en-US" sz="2000" b="0" dirty="0" smtClean="0">
                <a:solidFill>
                  <a:schemeClr val="tx2"/>
                </a:solidFill>
              </a:rPr>
              <a:t>at 1/8,400 </a:t>
            </a:r>
            <a:r>
              <a:rPr lang="en-US" sz="2000" b="0" dirty="0">
                <a:solidFill>
                  <a:schemeClr val="tx2"/>
                </a:solidFill>
              </a:rPr>
              <a:t>of cost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800" b="0" dirty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</a:rPr>
              <a:t>computing power / </a:t>
            </a:r>
            <a:r>
              <a:rPr lang="en-US" sz="2000" b="0" dirty="0">
                <a:solidFill>
                  <a:schemeClr val="tx2"/>
                </a:solidFill>
              </a:rPr>
              <a:t>cost </a:t>
            </a:r>
            <a:r>
              <a:rPr lang="en-US" sz="2000" b="0" dirty="0">
                <a:solidFill>
                  <a:srgbClr val="FF0000"/>
                </a:solidFill>
              </a:rPr>
              <a:t>improvement</a:t>
            </a:r>
            <a:r>
              <a:rPr lang="en-US" sz="2000" b="0" dirty="0">
                <a:solidFill>
                  <a:schemeClr val="tx2"/>
                </a:solidFill>
              </a:rPr>
              <a:t> of </a:t>
            </a:r>
            <a:r>
              <a:rPr lang="en-US" sz="2000" b="0" dirty="0" smtClean="0">
                <a:solidFill>
                  <a:srgbClr val="FF0000"/>
                </a:solidFill>
              </a:rPr>
              <a:t>387,000x</a:t>
            </a:r>
            <a:r>
              <a:rPr lang="en-US" sz="2000" b="0" dirty="0" smtClean="0">
                <a:solidFill>
                  <a:schemeClr val="tx2"/>
                </a:solidFill>
              </a:rPr>
              <a:t> !  (+ inflation)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4140" name="Rectangle 28"/>
          <p:cNvSpPr>
            <a:spLocks noChangeArrowheads="1"/>
          </p:cNvSpPr>
          <p:nvPr/>
        </p:nvSpPr>
        <p:spPr bwMode="auto">
          <a:xfrm>
            <a:off x="5638800" y="4300538"/>
            <a:ext cx="73818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Vs.</a:t>
            </a:r>
          </a:p>
        </p:txBody>
      </p:sp>
      <p:sp>
        <p:nvSpPr>
          <p:cNvPr id="1114141" name="Rectangle 29"/>
          <p:cNvSpPr>
            <a:spLocks noChangeArrowheads="1"/>
          </p:cNvSpPr>
          <p:nvPr/>
        </p:nvSpPr>
        <p:spPr bwMode="auto">
          <a:xfrm>
            <a:off x="559911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114142" name="Rectangle 30"/>
          <p:cNvSpPr>
            <a:spLocks noChangeArrowheads="1"/>
          </p:cNvSpPr>
          <p:nvPr/>
        </p:nvSpPr>
        <p:spPr bwMode="auto">
          <a:xfrm>
            <a:off x="580866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11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0"/>
                                        <p:tgtEl>
                                          <p:spTgt spid="11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0"/>
                                        <p:tgtEl>
                                          <p:spTgt spid="11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133" grpId="0"/>
      <p:bldP spid="1114134" grpId="0"/>
      <p:bldP spid="1114135" grpId="0"/>
      <p:bldP spid="1114136" grpId="0"/>
      <p:bldP spid="1114138" grpId="0" animBg="1"/>
      <p:bldP spid="1114140" grpId="0"/>
      <p:bldP spid="1114141" grpId="0"/>
      <p:bldP spid="11141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144" name="Picture 8" descr="4506VV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810000"/>
            <a:ext cx="162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0988" y="806450"/>
            <a:ext cx="4267200" cy="2971800"/>
            <a:chOff x="177" y="508"/>
            <a:chExt cx="2688" cy="1872"/>
          </a:xfrm>
        </p:grpSpPr>
        <p:pic>
          <p:nvPicPr>
            <p:cNvPr id="110603" name="Picture 7" descr="che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508"/>
              <a:ext cx="2573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177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 dirty="0">
                  <a:solidFill>
                    <a:schemeClr val="tx2"/>
                  </a:solidFill>
                </a:rPr>
                <a:t>Chess: </a:t>
              </a:r>
              <a:r>
                <a:rPr lang="en-US" sz="2000" b="0" dirty="0">
                  <a:solidFill>
                    <a:srgbClr val="FF0000"/>
                  </a:solidFill>
                </a:rPr>
                <a:t>HAL 9000</a:t>
              </a:r>
              <a:r>
                <a:rPr lang="en-US" sz="2000" b="0" dirty="0">
                  <a:solidFill>
                    <a:schemeClr val="tx2"/>
                  </a:solidFill>
                </a:rPr>
                <a:t> beating Frank Poole</a:t>
              </a:r>
              <a:br>
                <a:rPr lang="en-US" sz="2000" b="0" dirty="0">
                  <a:solidFill>
                    <a:schemeClr val="tx2"/>
                  </a:solidFill>
                </a:rPr>
              </a:br>
              <a:r>
                <a:rPr lang="en-US" sz="2000" b="0" dirty="0">
                  <a:solidFill>
                    <a:schemeClr val="tx2"/>
                  </a:solidFill>
                </a:rPr>
                <a:t>in “2001: A Space Odyssey”, 1968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67250" y="806450"/>
            <a:ext cx="4267200" cy="2971800"/>
            <a:chOff x="2940" y="508"/>
            <a:chExt cx="2688" cy="1872"/>
          </a:xfrm>
        </p:grpSpPr>
        <p:pic>
          <p:nvPicPr>
            <p:cNvPr id="110601" name="Picture 9" descr="deepbluekasparo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2" y="508"/>
              <a:ext cx="2304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2" name="Rectangle 13"/>
            <p:cNvSpPr>
              <a:spLocks noChangeArrowheads="1"/>
            </p:cNvSpPr>
            <p:nvPr/>
          </p:nvSpPr>
          <p:spPr bwMode="auto">
            <a:xfrm>
              <a:off x="2940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 dirty="0">
                  <a:solidFill>
                    <a:schemeClr val="tx2"/>
                  </a:solidFill>
                </a:rPr>
                <a:t>IBM “</a:t>
              </a:r>
              <a:r>
                <a:rPr lang="en-US" sz="2000" b="0" dirty="0">
                  <a:solidFill>
                    <a:srgbClr val="FF0000"/>
                  </a:solidFill>
                </a:rPr>
                <a:t>Deep Blue</a:t>
              </a:r>
              <a:r>
                <a:rPr lang="en-US" sz="2000" b="0" dirty="0">
                  <a:solidFill>
                    <a:schemeClr val="tx2"/>
                  </a:solidFill>
                </a:rPr>
                <a:t>” beating world chess champion Gary Kasparov, 1997</a:t>
              </a:r>
            </a:p>
          </p:txBody>
        </p:sp>
      </p:grpSp>
      <p:sp>
        <p:nvSpPr>
          <p:cNvPr id="1115151" name="Rectangle 15"/>
          <p:cNvSpPr>
            <a:spLocks noChangeArrowheads="1"/>
          </p:cNvSpPr>
          <p:nvPr/>
        </p:nvSpPr>
        <p:spPr bwMode="auto">
          <a:xfrm>
            <a:off x="5410200" y="6096000"/>
            <a:ext cx="352901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 err="1">
                <a:solidFill>
                  <a:schemeClr val="tx2"/>
                </a:solidFill>
              </a:rPr>
              <a:t>iPhone</a:t>
            </a:r>
            <a:r>
              <a:rPr lang="en-US" sz="2000" b="0" dirty="0">
                <a:solidFill>
                  <a:schemeClr val="tx2"/>
                </a:solidFill>
              </a:rPr>
              <a:t> can beat most humans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at chess! (</a:t>
            </a:r>
            <a:r>
              <a:rPr lang="en-US" sz="2000" b="0" dirty="0" smtClean="0">
                <a:solidFill>
                  <a:schemeClr val="tx2"/>
                </a:solidFill>
              </a:rPr>
              <a:t>2010)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5154" name="Rectangle 18"/>
          <p:cNvSpPr>
            <a:spLocks noChangeArrowheads="1"/>
          </p:cNvSpPr>
          <p:nvPr/>
        </p:nvSpPr>
        <p:spPr bwMode="auto">
          <a:xfrm>
            <a:off x="152400" y="3657600"/>
            <a:ext cx="5410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 err="1"/>
              <a:t>Elo</a:t>
            </a:r>
            <a:r>
              <a:rPr lang="en-US" sz="2400" b="0" dirty="0"/>
              <a:t> chess rating scale: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Master: 2300+ (top 2% of tour. players)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Grandmaster: 2500+ (top 0.02%)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Super-Grandmaster</a:t>
            </a:r>
            <a:r>
              <a:rPr lang="en-US" sz="2400" b="0" dirty="0"/>
              <a:t>: 2700+ (31 in 2009)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?: 2800+ (only 4 worldwide)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Kasparov: 2851 (peek in 1999)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Best human ever: 2895</a:t>
            </a:r>
            <a:r>
              <a:rPr lang="en-US" sz="2400" b="0" dirty="0"/>
              <a:t> </a:t>
            </a:r>
            <a:r>
              <a:rPr lang="en-US" sz="2400" b="0" dirty="0" smtClean="0"/>
              <a:t>(Fisher</a:t>
            </a:r>
            <a:r>
              <a:rPr lang="en-US" sz="2400" b="0" dirty="0"/>
              <a:t>, 1972)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FF0000"/>
                </a:solidFill>
              </a:rPr>
              <a:t>Best computer: </a:t>
            </a:r>
            <a:r>
              <a:rPr lang="en-US" sz="2400" b="0" dirty="0" smtClean="0">
                <a:solidFill>
                  <a:srgbClr val="FF0000"/>
                </a:solidFill>
              </a:rPr>
              <a:t>3340</a:t>
            </a:r>
            <a:r>
              <a:rPr lang="en-US" sz="2400" b="0" dirty="0" smtClean="0"/>
              <a:t> (“</a:t>
            </a:r>
            <a:r>
              <a:rPr lang="en-US" sz="2400" b="0" dirty="0" err="1" smtClean="0"/>
              <a:t>Stockfish</a:t>
            </a:r>
            <a:r>
              <a:rPr lang="en-US" sz="2400" b="0" dirty="0" smtClean="0"/>
              <a:t>”, 2015)</a:t>
            </a:r>
            <a:endParaRPr lang="en-US" sz="2400" b="0" dirty="0"/>
          </a:p>
        </p:txBody>
      </p:sp>
      <p:pic>
        <p:nvPicPr>
          <p:cNvPr id="1115146" name="Picture 10" descr="ss_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7450" y="3886200"/>
            <a:ext cx="122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11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15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202" name="Picture 2" descr="https://rauserbegins.files.wordpress.com/2014/10/kasparov-deep-blu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2961"/>
            <a:ext cx="9144000" cy="59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6680" y="6289040"/>
            <a:ext cx="937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900" dirty="0" smtClean="0">
                <a:solidFill>
                  <a:srgbClr val="FFFF00"/>
                </a:solidFill>
              </a:rPr>
              <a:t>IBM’s “Deep Blue” becomes Chess world champion in 1997</a:t>
            </a:r>
            <a:endParaRPr lang="en-US" sz="2900" dirty="0">
              <a:solidFill>
                <a:srgbClr val="FFFF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38565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152400" y="798513"/>
            <a:ext cx="89916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The first deep investigation into whether machines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can “</a:t>
            </a:r>
            <a:r>
              <a:rPr lang="en-US" sz="2800" b="0" dirty="0">
                <a:solidFill>
                  <a:srgbClr val="FF0000"/>
                </a:solidFill>
              </a:rPr>
              <a:t>behave</a:t>
            </a:r>
            <a:r>
              <a:rPr lang="en-US" sz="2800" b="0" dirty="0"/>
              <a:t> intelligently”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Helped usher in field of </a:t>
            </a:r>
            <a:r>
              <a:rPr lang="en-US" sz="2800" b="0" dirty="0">
                <a:solidFill>
                  <a:srgbClr val="3399FF"/>
                </a:solidFill>
              </a:rPr>
              <a:t>AI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Decoupled</a:t>
            </a:r>
            <a:r>
              <a:rPr lang="en-US" sz="2800" b="0" dirty="0"/>
              <a:t> “intelligence” from “human”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Based “intelligence” on </a:t>
            </a:r>
            <a:r>
              <a:rPr lang="en-US" sz="2800" b="0" dirty="0">
                <a:solidFill>
                  <a:srgbClr val="3399FF"/>
                </a:solidFill>
              </a:rPr>
              <a:t>I/O</a:t>
            </a:r>
            <a:r>
              <a:rPr lang="en-US" sz="2800" b="0" dirty="0"/>
              <a:t>, not entity’s “look and feel”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Proposed a </a:t>
            </a:r>
            <a:r>
              <a:rPr lang="en-US" sz="2800" b="0" dirty="0">
                <a:solidFill>
                  <a:srgbClr val="3399FF"/>
                </a:solidFill>
              </a:rPr>
              <a:t>practical</a:t>
            </a:r>
            <a:r>
              <a:rPr lang="en-US" sz="2800" b="0" dirty="0"/>
              <a:t>, formal test for intelligence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Definitions &amp; test are operational &amp; easily </a:t>
            </a:r>
            <a:r>
              <a:rPr lang="en-US" sz="2800" b="0" dirty="0">
                <a:solidFill>
                  <a:srgbClr val="3399FF"/>
                </a:solidFill>
              </a:rPr>
              <a:t>implementable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Turing test </a:t>
            </a:r>
            <a:r>
              <a:rPr lang="en-US" sz="2800" b="0" dirty="0">
                <a:solidFill>
                  <a:srgbClr val="3399FF"/>
                </a:solidFill>
              </a:rPr>
              <a:t>variants</a:t>
            </a:r>
            <a:r>
              <a:rPr lang="en-US" sz="2800" b="0" dirty="0"/>
              <a:t>: “immortality”, “fly-on-wall”, “meta”,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</a:t>
            </a:r>
            <a:r>
              <a:rPr lang="en-US" sz="2800" b="0" dirty="0">
                <a:solidFill>
                  <a:srgbClr val="FF0000"/>
                </a:solidFill>
              </a:rPr>
              <a:t>reverse</a:t>
            </a:r>
            <a:r>
              <a:rPr lang="en-US" sz="2800" b="0" dirty="0"/>
              <a:t>”, “subject matter expert”, “compression”,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“minimum intelligent signal” </a:t>
            </a:r>
          </a:p>
        </p:txBody>
      </p:sp>
      <p:grpSp>
        <p:nvGrpSpPr>
          <p:cNvPr id="2" name="Group 25"/>
          <p:cNvGrpSpPr>
            <a:grpSpLocks noChangeAspect="1"/>
          </p:cNvGrpSpPr>
          <p:nvPr/>
        </p:nvGrpSpPr>
        <p:grpSpPr bwMode="auto">
          <a:xfrm>
            <a:off x="4953000" y="1219200"/>
            <a:ext cx="3914775" cy="1203325"/>
            <a:chOff x="960" y="1056"/>
            <a:chExt cx="4242" cy="1304"/>
          </a:xfrm>
        </p:grpSpPr>
        <p:pic>
          <p:nvPicPr>
            <p:cNvPr id="60421" name="Picture 26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2" name="Picture 27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AutoShape 28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424" name="Picture 29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5" name="AutoShape 30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6" name="AutoShape 31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" y="762895"/>
            <a:ext cx="4056231" cy="60502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37" y="762895"/>
            <a:ext cx="4665904" cy="6060380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23180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56174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5856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3399FF"/>
                </a:solidFill>
              </a:rPr>
              <a:t>“Watson” AI becomes </a:t>
            </a:r>
            <a:r>
              <a:rPr lang="en-US" sz="3000" dirty="0">
                <a:solidFill>
                  <a:srgbClr val="FF0000"/>
                </a:solidFill>
              </a:rPr>
              <a:t>Jeopardy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>
                <a:solidFill>
                  <a:srgbClr val="3399FF"/>
                </a:solidFill>
              </a:rPr>
              <a:t>world </a:t>
            </a:r>
            <a:r>
              <a:rPr lang="en-US" sz="3000" dirty="0" smtClean="0">
                <a:solidFill>
                  <a:srgbClr val="3399FF"/>
                </a:solidFill>
              </a:rPr>
              <a:t>champion in 2011</a:t>
            </a:r>
            <a:endParaRPr lang="en-US" sz="3000" dirty="0">
              <a:solidFill>
                <a:srgbClr val="3399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68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02902"/>
            <a:ext cx="3733800" cy="6013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99236"/>
            <a:ext cx="3779808" cy="6017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20394051">
            <a:off x="3367434" y="2159526"/>
            <a:ext cx="292201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3399FF"/>
                </a:solidFill>
              </a:rPr>
              <a:t>January 2016</a:t>
            </a:r>
            <a:endParaRPr lang="en-US" sz="3200" b="0" dirty="0">
              <a:solidFill>
                <a:srgbClr val="3399FF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9863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1" y="746182"/>
            <a:ext cx="7932139" cy="602842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06072" y="728930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300" b="0" dirty="0" smtClean="0">
                <a:solidFill>
                  <a:schemeClr val="bg1"/>
                </a:solidFill>
              </a:rPr>
              <a:t>“</a:t>
            </a:r>
            <a:r>
              <a:rPr lang="en-US" sz="2300" b="0" dirty="0" err="1" smtClean="0">
                <a:solidFill>
                  <a:schemeClr val="bg1"/>
                </a:solidFill>
              </a:rPr>
              <a:t>AlphaGo</a:t>
            </a:r>
            <a:r>
              <a:rPr lang="en-US" sz="2300" b="0" dirty="0" smtClean="0">
                <a:solidFill>
                  <a:schemeClr val="bg1"/>
                </a:solidFill>
              </a:rPr>
              <a:t>” AI beats European 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2300" b="0" dirty="0" smtClean="0">
                <a:solidFill>
                  <a:schemeClr val="bg1"/>
                </a:solidFill>
              </a:rPr>
              <a:t>Go champion, </a:t>
            </a:r>
            <a:r>
              <a:rPr lang="en-US" sz="2300" dirty="0" smtClean="0">
                <a:solidFill>
                  <a:schemeClr val="bg1"/>
                </a:solidFill>
              </a:rPr>
              <a:t>January </a:t>
            </a:r>
            <a:r>
              <a:rPr lang="en-US" sz="23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300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737556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300" dirty="0">
                <a:solidFill>
                  <a:schemeClr val="bg1"/>
                </a:solidFill>
              </a:rPr>
              <a:t>“</a:t>
            </a:r>
            <a:r>
              <a:rPr lang="en-US" sz="2300" dirty="0" err="1">
                <a:solidFill>
                  <a:schemeClr val="bg1"/>
                </a:solidFill>
              </a:rPr>
              <a:t>AlphaGo</a:t>
            </a:r>
            <a:r>
              <a:rPr lang="en-US" sz="2300" dirty="0">
                <a:solidFill>
                  <a:schemeClr val="bg1"/>
                </a:solidFill>
              </a:rPr>
              <a:t>” </a:t>
            </a:r>
            <a:r>
              <a:rPr lang="en-US" sz="2300" b="0" dirty="0" smtClean="0">
                <a:solidFill>
                  <a:schemeClr val="bg1"/>
                </a:solidFill>
              </a:rPr>
              <a:t>AI beats world </a:t>
            </a:r>
          </a:p>
          <a:p>
            <a:pPr algn="ctr"/>
            <a:r>
              <a:rPr lang="en-US" sz="2300" b="0" dirty="0" smtClean="0">
                <a:solidFill>
                  <a:schemeClr val="bg1"/>
                </a:solidFill>
              </a:rPr>
              <a:t>Go champion, </a:t>
            </a:r>
            <a:r>
              <a:rPr lang="en-US" sz="2300" dirty="0" smtClean="0">
                <a:solidFill>
                  <a:schemeClr val="bg1"/>
                </a:solidFill>
              </a:rPr>
              <a:t>March </a:t>
            </a:r>
            <a:r>
              <a:rPr lang="en-US" sz="23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3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2475173">
            <a:off x="4273829" y="4993973"/>
            <a:ext cx="295347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CC33"/>
                </a:solidFill>
              </a:rPr>
              <a:t>$1,000,000</a:t>
            </a:r>
            <a:endParaRPr lang="en-US" sz="4000" b="0" dirty="0">
              <a:solidFill>
                <a:srgbClr val="33CC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5" y="1667142"/>
            <a:ext cx="1695399" cy="953035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360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737556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AlphaGo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b="0" dirty="0" smtClean="0">
                <a:solidFill>
                  <a:schemeClr val="bg1"/>
                </a:solidFill>
              </a:rPr>
              <a:t>AI beats world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Go champion, </a:t>
            </a:r>
            <a:r>
              <a:rPr lang="en-US" sz="2400" dirty="0" smtClean="0">
                <a:solidFill>
                  <a:schemeClr val="bg1"/>
                </a:solidFill>
              </a:rPr>
              <a:t>March </a:t>
            </a:r>
            <a:r>
              <a:rPr lang="en-US" sz="24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1458178" name="Picture 2" descr="https://d.ibtimes.co.uk/en/full/1498358/lee-sedol-lo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888315"/>
            <a:ext cx="9479356" cy="61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7154" name="Picture 2" descr="https://media.giphy.com/media/xT9DPQf3XZDK9sVNuw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783276"/>
            <a:ext cx="4096627" cy="2112324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rot="20171658">
            <a:off x="5635273" y="5028876"/>
            <a:ext cx="373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FF00FF"/>
                </a:solidFill>
              </a:rPr>
              <a:t>“</a:t>
            </a:r>
            <a:r>
              <a:rPr lang="en-US" sz="3200" dirty="0" err="1">
                <a:solidFill>
                  <a:srgbClr val="FF00FF"/>
                </a:solidFill>
              </a:rPr>
              <a:t>AlphaGo</a:t>
            </a:r>
            <a:r>
              <a:rPr lang="en-US" sz="3200" dirty="0">
                <a:solidFill>
                  <a:srgbClr val="FF00FF"/>
                </a:solidFill>
              </a:rPr>
              <a:t>” </a:t>
            </a:r>
            <a:r>
              <a:rPr lang="en-US" sz="3200" b="0" dirty="0" smtClean="0">
                <a:solidFill>
                  <a:srgbClr val="FF00FF"/>
                </a:solidFill>
              </a:rPr>
              <a:t>AI beats </a:t>
            </a:r>
          </a:p>
          <a:p>
            <a:pPr algn="ctr"/>
            <a:r>
              <a:rPr lang="en-US" sz="3200" b="0" dirty="0" smtClean="0">
                <a:solidFill>
                  <a:srgbClr val="FF00FF"/>
                </a:solidFill>
              </a:rPr>
              <a:t>world Go champion </a:t>
            </a:r>
          </a:p>
          <a:p>
            <a:pPr algn="ctr"/>
            <a:r>
              <a:rPr lang="en-US" sz="3200" dirty="0" smtClean="0">
                <a:solidFill>
                  <a:srgbClr val="FF00FF"/>
                </a:solidFill>
              </a:rPr>
              <a:t>March </a:t>
            </a:r>
            <a:r>
              <a:rPr lang="en-US" sz="3200" dirty="0">
                <a:solidFill>
                  <a:srgbClr val="FF00FF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3200" b="0" dirty="0">
              <a:solidFill>
                <a:srgbClr val="FF00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264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hess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2550"/>
            <a:ext cx="36306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5" descr="cd_tray_f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2400"/>
            <a:ext cx="31797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16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2" name="Picture 4" descr="01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144" y="8382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3093" name="Picture 5" descr="lexus-minr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1417638"/>
            <a:ext cx="33337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1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13102" name="Rectangle 14"/>
          <p:cNvSpPr>
            <a:spLocks noChangeArrowheads="1"/>
          </p:cNvSpPr>
          <p:nvPr/>
        </p:nvSpPr>
        <p:spPr bwMode="auto">
          <a:xfrm>
            <a:off x="457200" y="3629025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>
                <a:solidFill>
                  <a:schemeClr val="tx2"/>
                </a:solidFill>
              </a:rPr>
              <a:t>“Minority Report” </a:t>
            </a:r>
            <a:r>
              <a:rPr lang="en-US" sz="2000" b="0" dirty="0" smtClean="0">
                <a:solidFill>
                  <a:schemeClr val="tx2"/>
                </a:solidFill>
              </a:rPr>
              <a:t>film, </a:t>
            </a:r>
            <a:r>
              <a:rPr lang="en-US" sz="2000" b="0" dirty="0">
                <a:solidFill>
                  <a:schemeClr val="tx2"/>
                </a:solidFill>
              </a:rPr>
              <a:t>2002</a:t>
            </a:r>
          </a:p>
        </p:txBody>
      </p:sp>
      <p:sp>
        <p:nvSpPr>
          <p:cNvPr id="1113103" name="Rectangle 15"/>
          <p:cNvSpPr>
            <a:spLocks noChangeArrowheads="1"/>
          </p:cNvSpPr>
          <p:nvPr/>
        </p:nvSpPr>
        <p:spPr bwMode="auto">
          <a:xfrm>
            <a:off x="4648200" y="3049588"/>
            <a:ext cx="4000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>
                <a:solidFill>
                  <a:schemeClr val="tx2"/>
                </a:solidFill>
              </a:rPr>
              <a:t>“Boss” autonomous vehicle, CMU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navigated 60-miles in 4:10 hours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first-place winner ($2 million)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DARPA Urban Challenge, 2005</a:t>
            </a:r>
          </a:p>
        </p:txBody>
      </p:sp>
      <p:sp>
        <p:nvSpPr>
          <p:cNvPr id="1113106" name="Rectangle 18"/>
          <p:cNvSpPr>
            <a:spLocks noChangeArrowheads="1"/>
          </p:cNvSpPr>
          <p:nvPr/>
        </p:nvSpPr>
        <p:spPr bwMode="auto">
          <a:xfrm>
            <a:off x="685800" y="838200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>
                <a:solidFill>
                  <a:schemeClr val="tx2"/>
                </a:solidFill>
              </a:rPr>
              <a:t>Self-driving cars</a:t>
            </a:r>
          </a:p>
        </p:txBody>
      </p:sp>
      <p:sp>
        <p:nvSpPr>
          <p:cNvPr id="1113107" name="Rectangle 19"/>
          <p:cNvSpPr>
            <a:spLocks noChangeArrowheads="1"/>
          </p:cNvSpPr>
          <p:nvPr/>
        </p:nvSpPr>
        <p:spPr bwMode="auto">
          <a:xfrm>
            <a:off x="762000" y="63246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0" dirty="0">
                <a:solidFill>
                  <a:schemeClr val="tx2"/>
                </a:solidFill>
              </a:rPr>
              <a:t>“I, Robot” </a:t>
            </a:r>
            <a:r>
              <a:rPr lang="en-US" sz="2000" dirty="0">
                <a:solidFill>
                  <a:schemeClr val="tx2"/>
                </a:solidFill>
              </a:rPr>
              <a:t>film, </a:t>
            </a:r>
            <a:r>
              <a:rPr lang="en-US" sz="2000" b="0" dirty="0">
                <a:solidFill>
                  <a:schemeClr val="tx2"/>
                </a:solidFill>
              </a:rPr>
              <a:t>2004</a:t>
            </a:r>
          </a:p>
        </p:txBody>
      </p:sp>
      <p:pic>
        <p:nvPicPr>
          <p:cNvPr id="1113108" name="Picture 20" descr="MeatAxe110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4105275"/>
            <a:ext cx="3344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3111" name="Rectangle 23"/>
          <p:cNvSpPr>
            <a:spLocks noChangeArrowheads="1"/>
          </p:cNvSpPr>
          <p:nvPr/>
        </p:nvSpPr>
        <p:spPr bwMode="auto">
          <a:xfrm>
            <a:off x="4343400" y="6430963"/>
            <a:ext cx="461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 smtClean="0">
                <a:solidFill>
                  <a:schemeClr val="tx2"/>
                </a:solidFill>
              </a:rPr>
              <a:t>Tesla Model S with </a:t>
            </a:r>
            <a:r>
              <a:rPr lang="en-US" sz="2000" b="0" dirty="0" smtClean="0">
                <a:solidFill>
                  <a:srgbClr val="FF0000"/>
                </a:solidFill>
              </a:rPr>
              <a:t>auto-</a:t>
            </a:r>
            <a:r>
              <a:rPr lang="en-US" sz="2000" dirty="0" smtClean="0">
                <a:solidFill>
                  <a:srgbClr val="FF0000"/>
                </a:solidFill>
              </a:rPr>
              <a:t>pilot</a:t>
            </a:r>
            <a:r>
              <a:rPr lang="en-US" sz="2000" dirty="0" smtClean="0">
                <a:solidFill>
                  <a:schemeClr val="tx2"/>
                </a:solidFill>
              </a:rPr>
              <a:t>, 2015</a:t>
            </a:r>
            <a:endParaRPr lang="en-US" sz="2000" b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83381"/>
            <a:ext cx="3429000" cy="22860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102827" y="4153258"/>
            <a:ext cx="2438401" cy="100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000" b="0" dirty="0" smtClean="0">
                <a:solidFill>
                  <a:srgbClr val="FF00FF"/>
                </a:solidFill>
              </a:rPr>
              <a:t>0-60 in 2.8 seconds!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dirty="0" smtClean="0">
                <a:solidFill>
                  <a:srgbClr val="FF00FF"/>
                </a:solidFill>
              </a:rPr>
              <a:t>300 miles per charge</a:t>
            </a:r>
            <a:endParaRPr lang="en-US" sz="2000" b="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1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1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0"/>
                                        <p:tgtEl>
                                          <p:spTgt spid="111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1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02" grpId="0"/>
      <p:bldP spid="1113103" grpId="0"/>
      <p:bldP spid="1113106" grpId="0"/>
      <p:bldP spid="1113107" grpId="0"/>
      <p:bldP spid="11131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261" name="Picture 5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99060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2" name="Picture 6" descr="motoma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050" y="3886200"/>
            <a:ext cx="30305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0264" name="Rectangle 8"/>
          <p:cNvSpPr>
            <a:spLocks noChangeArrowheads="1"/>
          </p:cNvSpPr>
          <p:nvPr/>
        </p:nvSpPr>
        <p:spPr bwMode="auto">
          <a:xfrm>
            <a:off x="0" y="3200400"/>
            <a:ext cx="2895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“Rosie” household robot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“The Jetsons”, 1962</a:t>
            </a:r>
          </a:p>
        </p:txBody>
      </p:sp>
      <p:sp>
        <p:nvSpPr>
          <p:cNvPr id="1120265" name="Rectangle 9"/>
          <p:cNvSpPr>
            <a:spLocks noChangeArrowheads="1"/>
          </p:cNvSpPr>
          <p:nvPr/>
        </p:nvSpPr>
        <p:spPr bwMode="auto">
          <a:xfrm>
            <a:off x="2905125" y="3200400"/>
            <a:ext cx="3048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“Roomba” autonomous vacuum, by iRobot, 2002</a:t>
            </a:r>
          </a:p>
        </p:txBody>
      </p:sp>
      <p:pic>
        <p:nvPicPr>
          <p:cNvPr id="1120266" name="Picture 10" descr="irobot-looj-gutter-rob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938" y="40386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7" name="Picture 11" descr="verro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400" y="990600"/>
            <a:ext cx="22590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0268" name="Rectangle 12"/>
          <p:cNvSpPr>
            <a:spLocks noChangeArrowheads="1"/>
          </p:cNvSpPr>
          <p:nvPr/>
        </p:nvSpPr>
        <p:spPr bwMode="auto">
          <a:xfrm>
            <a:off x="2905125" y="6308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“Looj” gutter cleaner, 2007</a:t>
            </a:r>
          </a:p>
        </p:txBody>
      </p:sp>
      <p:sp>
        <p:nvSpPr>
          <p:cNvPr id="1120269" name="Rectangle 13"/>
          <p:cNvSpPr>
            <a:spLocks noChangeArrowheads="1"/>
          </p:cNvSpPr>
          <p:nvPr/>
        </p:nvSpPr>
        <p:spPr bwMode="auto">
          <a:xfrm>
            <a:off x="5980113" y="3260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“Verro” pool sweeper, 2007</a:t>
            </a:r>
          </a:p>
        </p:txBody>
      </p:sp>
      <p:sp>
        <p:nvSpPr>
          <p:cNvPr id="1120270" name="Rectangle 14"/>
          <p:cNvSpPr>
            <a:spLocks noChangeArrowheads="1"/>
          </p:cNvSpPr>
          <p:nvPr/>
        </p:nvSpPr>
        <p:spPr bwMode="auto">
          <a:xfrm>
            <a:off x="5903913" y="6096000"/>
            <a:ext cx="320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 err="1">
                <a:solidFill>
                  <a:schemeClr val="tx2"/>
                </a:solidFill>
              </a:rPr>
              <a:t>Motoman</a:t>
            </a:r>
            <a:r>
              <a:rPr lang="en-US" sz="2000" b="0" dirty="0">
                <a:solidFill>
                  <a:schemeClr val="tx2"/>
                </a:solidFill>
              </a:rPr>
              <a:t> SDA10 robot cook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by </a:t>
            </a:r>
            <a:r>
              <a:rPr lang="en-US" sz="2000" b="0" dirty="0" err="1">
                <a:solidFill>
                  <a:schemeClr val="tx2"/>
                </a:solidFill>
              </a:rPr>
              <a:t>Yaskawa</a:t>
            </a:r>
            <a:r>
              <a:rPr lang="en-US" sz="2000" b="0" dirty="0">
                <a:solidFill>
                  <a:schemeClr val="tx2"/>
                </a:solidFill>
              </a:rPr>
              <a:t> Electric, 2008</a:t>
            </a:r>
          </a:p>
        </p:txBody>
      </p:sp>
      <p:pic>
        <p:nvPicPr>
          <p:cNvPr id="1120272" name="Picture 16" descr="roomb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4513" y="990600"/>
            <a:ext cx="26876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2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12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64" grpId="0" animBg="1"/>
      <p:bldP spid="1120265" grpId="0" animBg="1"/>
      <p:bldP spid="1120268" grpId="0" animBg="1"/>
      <p:bldP spid="1120269" grpId="0" animBg="1"/>
      <p:bldP spid="112027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317" name="Picture 13" descr="terminator-motorcycle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4160838"/>
            <a:ext cx="4579937" cy="2239962"/>
          </a:xfrm>
          <a:noFill/>
          <a:ln>
            <a:miter lim="800000"/>
            <a:headEnd/>
            <a:tailEnd/>
          </a:ln>
        </p:spPr>
      </p:pic>
      <p:pic>
        <p:nvPicPr>
          <p:cNvPr id="1122318" name="Picture 14" descr="ghostr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3" y="4160838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19" name="Picture 15" descr="swords_outdoorsbest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3" y="1646238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20" name="Picture 16" descr="terminator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0150" y="1646238"/>
            <a:ext cx="2230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Rectangle 1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2322" name="Rectangle 18"/>
          <p:cNvSpPr>
            <a:spLocks noChangeArrowheads="1"/>
          </p:cNvSpPr>
          <p:nvPr/>
        </p:nvSpPr>
        <p:spPr bwMode="auto">
          <a:xfrm>
            <a:off x="381000" y="762000"/>
            <a:ext cx="4495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Autonomous vehicles/platforms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“Terminator” movies, 1984-</a:t>
            </a:r>
          </a:p>
        </p:txBody>
      </p:sp>
      <p:sp>
        <p:nvSpPr>
          <p:cNvPr id="1122323" name="Rectangle 19"/>
          <p:cNvSpPr>
            <a:spLocks noChangeArrowheads="1"/>
          </p:cNvSpPr>
          <p:nvPr/>
        </p:nvSpPr>
        <p:spPr bwMode="auto">
          <a:xfrm>
            <a:off x="5257800" y="762000"/>
            <a:ext cx="3581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>
                <a:solidFill>
                  <a:schemeClr val="tx2"/>
                </a:solidFill>
              </a:rPr>
              <a:t>Autonomous vehicles/platforms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from DARPA-sponsored projects</a:t>
            </a:r>
          </a:p>
        </p:txBody>
      </p:sp>
      <p:pic>
        <p:nvPicPr>
          <p:cNvPr id="1122324" name="Picture 20" descr="gw350h416f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950" y="1646238"/>
            <a:ext cx="1884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322" grpId="0" animBg="1"/>
      <p:bldP spid="11223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7201" name="Picture 17" descr="vehicle_hunterkiller_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051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7202" name="Picture 18" descr="NRI_Weaponized_AutoCopter_Explorer_Gunship_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351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7203" name="Rectangle 19"/>
          <p:cNvSpPr>
            <a:spLocks noChangeArrowheads="1"/>
          </p:cNvSpPr>
          <p:nvPr/>
        </p:nvSpPr>
        <p:spPr bwMode="auto">
          <a:xfrm>
            <a:off x="304800" y="38100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“Hunter-Killer” flying drone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“Terminator 2”, 1991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(VTOL &amp; hovering capability)</a:t>
            </a:r>
          </a:p>
        </p:txBody>
      </p:sp>
      <p:sp>
        <p:nvSpPr>
          <p:cNvPr id="1117204" name="Rectangle 20"/>
          <p:cNvSpPr>
            <a:spLocks noChangeArrowheads="1"/>
          </p:cNvSpPr>
          <p:nvPr/>
        </p:nvSpPr>
        <p:spPr bwMode="auto">
          <a:xfrm>
            <a:off x="4343400" y="3810000"/>
            <a:ext cx="48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AutoCopter Gunship by Neural Robotics, Inc., 2006 (two MPS AA-12 automatic shotguns, high-explosive &amp; armor-piercing rounds, 5 shots per second), cost: $200K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203" grpId="0"/>
      <p:bldP spid="1117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pic>
        <p:nvPicPr>
          <p:cNvPr id="1137666" name="Picture 2" descr="kempelen_tu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3276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68" name="Picture 4" descr="Turk-engravin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86138"/>
            <a:ext cx="3962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71" name="Picture 7" descr="Kempelen_ches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4338" y="2057400"/>
            <a:ext cx="2355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1448" name="Picture 13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9" name="Picture 14" descr="xt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0" name="AutoShape 15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451" name="Picture 16" descr="425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2" name="AutoShape 17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AutoShape 18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7684" name="Rectangle 20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3399FF"/>
                </a:solidFill>
              </a:rPr>
              <a:t>Turk</a:t>
            </a:r>
            <a:r>
              <a:rPr lang="en-US" sz="3200" b="0" dirty="0"/>
              <a:t> (</a:t>
            </a:r>
            <a:r>
              <a:rPr lang="en-US" sz="2800" b="0" dirty="0"/>
              <a:t>von </a:t>
            </a:r>
            <a:r>
              <a:rPr lang="en-US" sz="2800" b="0" dirty="0" err="1"/>
              <a:t>Kempelen</a:t>
            </a:r>
            <a:r>
              <a:rPr lang="en-US" sz="3200" b="0" dirty="0"/>
              <a:t>), 1770: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Played a strong game of </a:t>
            </a:r>
            <a:r>
              <a:rPr lang="en-US" sz="2800" b="0" dirty="0">
                <a:solidFill>
                  <a:srgbClr val="3399FF"/>
                </a:solidFill>
              </a:rPr>
              <a:t>chess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Toured the world for 84 years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Generated much interest in automata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Was a </a:t>
            </a:r>
            <a:r>
              <a:rPr lang="en-US" sz="2800" b="0" dirty="0">
                <a:solidFill>
                  <a:srgbClr val="3399FF"/>
                </a:solidFill>
              </a:rPr>
              <a:t>hoax</a:t>
            </a:r>
            <a:r>
              <a:rPr lang="en-US" sz="2800" b="0" dirty="0"/>
              <a:t> (hidden human operator)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65" name="Picture 5" descr="pegasus6_hi-res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9906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8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6170" name="Picture 10" descr="fa-37_talon_040618-n-8497h-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428750"/>
            <a:ext cx="31353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71" name="Rectangle 11"/>
          <p:cNvSpPr>
            <a:spLocks noChangeArrowheads="1"/>
          </p:cNvSpPr>
          <p:nvPr/>
        </p:nvSpPr>
        <p:spPr bwMode="auto">
          <a:xfrm>
            <a:off x="0" y="36576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“F/A-37 Talon EDI” autonomous AI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 from movie “Stealth”, 2005</a:t>
            </a:r>
          </a:p>
        </p:txBody>
      </p:sp>
      <p:sp>
        <p:nvSpPr>
          <p:cNvPr id="1116172" name="Rectangle 12"/>
          <p:cNvSpPr>
            <a:spLocks noChangeArrowheads="1"/>
          </p:cNvSpPr>
          <p:nvPr/>
        </p:nvSpPr>
        <p:spPr bwMode="auto">
          <a:xfrm>
            <a:off x="4311650" y="3219450"/>
            <a:ext cx="480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“X-47 Pegasus” autonomous unmanned combat plane, Northrop Grumman, 2003</a:t>
            </a:r>
          </a:p>
        </p:txBody>
      </p:sp>
      <p:sp>
        <p:nvSpPr>
          <p:cNvPr id="1116175" name="Rectangle 15"/>
          <p:cNvSpPr>
            <a:spLocks noChangeArrowheads="1"/>
          </p:cNvSpPr>
          <p:nvPr/>
        </p:nvSpPr>
        <p:spPr bwMode="auto">
          <a:xfrm>
            <a:off x="4311650" y="6126163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X-45 autonomous unmanned combat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plane, Boeing, 2006</a:t>
            </a:r>
          </a:p>
        </p:txBody>
      </p:sp>
      <p:pic>
        <p:nvPicPr>
          <p:cNvPr id="1116176" name="Picture 16" descr="UCAV-N Op Concept - T-O Prep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3895725"/>
            <a:ext cx="3238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1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71" grpId="0"/>
      <p:bldP spid="1116172" grpId="0"/>
      <p:bldP spid="111617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6885" name="Rectangle 5"/>
          <p:cNvSpPr>
            <a:spLocks noChangeArrowheads="1"/>
          </p:cNvSpPr>
          <p:nvPr/>
        </p:nvSpPr>
        <p:spPr bwMode="auto">
          <a:xfrm>
            <a:off x="0" y="31242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“Power loader”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movie “Aliens”, 1986</a:t>
            </a:r>
          </a:p>
        </p:txBody>
      </p:sp>
      <p:sp>
        <p:nvSpPr>
          <p:cNvPr id="1146886" name="Rectangle 6"/>
          <p:cNvSpPr>
            <a:spLocks noChangeArrowheads="1"/>
          </p:cNvSpPr>
          <p:nvPr/>
        </p:nvSpPr>
        <p:spPr bwMode="auto">
          <a:xfrm>
            <a:off x="4311650" y="30480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Berkeley Lower Extremity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2004, can carry 150 lbs at 4 mph</a:t>
            </a:r>
          </a:p>
        </p:txBody>
      </p:sp>
      <p:sp>
        <p:nvSpPr>
          <p:cNvPr id="1146887" name="Rectangle 7"/>
          <p:cNvSpPr>
            <a:spLocks noChangeArrowheads="1"/>
          </p:cNvSpPr>
          <p:nvPr/>
        </p:nvSpPr>
        <p:spPr bwMode="auto">
          <a:xfrm>
            <a:off x="4311650" y="59436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Cyberdyne’s HAL-5 exoskeleton, 2006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51 lbs, runs 5 hrs, cost: $60K or $600/mo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5x strength amplification</a:t>
            </a:r>
          </a:p>
        </p:txBody>
      </p:sp>
      <p:pic>
        <p:nvPicPr>
          <p:cNvPr id="1146889" name="Picture 9" descr="aliens-ripley-powerloader_119371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838200"/>
            <a:ext cx="3981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893" name="Rectangle 13"/>
          <p:cNvSpPr>
            <a:spLocks noChangeArrowheads="1"/>
          </p:cNvSpPr>
          <p:nvPr/>
        </p:nvSpPr>
        <p:spPr bwMode="auto">
          <a:xfrm>
            <a:off x="0" y="60960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Exoskeleton / suit from the “Iron Man” comic book (1967) and movie (2008)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140325" y="3657600"/>
            <a:ext cx="3143250" cy="2244725"/>
            <a:chOff x="3340" y="528"/>
            <a:chExt cx="1980" cy="1414"/>
          </a:xfrm>
        </p:grpSpPr>
        <p:pic>
          <p:nvPicPr>
            <p:cNvPr id="117773" name="Picture 14" descr="img_robotsuith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0" y="528"/>
              <a:ext cx="985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4" name="Picture 15" descr="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6" y="528"/>
              <a:ext cx="904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6898" name="Picture 18" descr="Berkeley-Exo-H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575" y="838200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71513" y="3810000"/>
            <a:ext cx="3074987" cy="2239963"/>
            <a:chOff x="336" y="2400"/>
            <a:chExt cx="1937" cy="1411"/>
          </a:xfrm>
        </p:grpSpPr>
        <p:pic>
          <p:nvPicPr>
            <p:cNvPr id="117771" name="Picture 10" descr="iron-man-pos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2400"/>
              <a:ext cx="929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2" name="Picture 20" descr="1-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6" y="2400"/>
              <a:ext cx="927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4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4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4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4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5" grpId="0"/>
      <p:bldP spid="1146886" grpId="0"/>
      <p:bldP spid="1146887" grpId="0" animBg="1"/>
      <p:bldP spid="114689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4383" name="Picture 15" descr="robot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685800"/>
            <a:ext cx="40449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874373" name="Rectangle 5"/>
          <p:cNvSpPr>
            <a:spLocks noChangeArrowheads="1"/>
          </p:cNvSpPr>
          <p:nvPr/>
        </p:nvSpPr>
        <p:spPr bwMode="auto">
          <a:xfrm>
            <a:off x="5092700" y="5943600"/>
            <a:ext cx="391795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Da Vinci robotic surgical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Intuitive Surgical, Inc. (2009)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cost: $1.5 million</a:t>
            </a:r>
          </a:p>
        </p:txBody>
      </p:sp>
      <p:sp>
        <p:nvSpPr>
          <p:cNvPr id="2874375" name="Rectangle 7"/>
          <p:cNvSpPr>
            <a:spLocks noChangeArrowheads="1"/>
          </p:cNvSpPr>
          <p:nvPr/>
        </p:nvSpPr>
        <p:spPr bwMode="auto">
          <a:xfrm>
            <a:off x="228600" y="52578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Surgical robotic system from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the movie “Logan’s Run” (1976)</a:t>
            </a:r>
            <a:br>
              <a:rPr lang="en-US" sz="2000" b="0">
                <a:solidFill>
                  <a:schemeClr val="tx2"/>
                </a:solidFill>
              </a:rPr>
            </a:br>
            <a:endParaRPr lang="en-US" sz="2000" b="0">
              <a:solidFill>
                <a:schemeClr val="tx2"/>
              </a:solidFill>
            </a:endParaRPr>
          </a:p>
        </p:txBody>
      </p:sp>
      <p:pic>
        <p:nvPicPr>
          <p:cNvPr id="2874384" name="Picture 16" descr="MV5BMTU0MjAwNTc2N15BMl5BanBnXkFtZTYwODE0ODM2_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0"/>
            <a:ext cx="23955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4385" name="Picture 17" descr="MV5BODExODUwMjE0NV5BMl5BanBnXkFtZTYwNTE0OD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413" y="1524000"/>
            <a:ext cx="24145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7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7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373" grpId="0" animBg="1"/>
      <p:bldP spid="287437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324483" name="Rectangle 3"/>
          <p:cNvSpPr>
            <a:spLocks noChangeArrowheads="1"/>
          </p:cNvSpPr>
          <p:nvPr/>
        </p:nvSpPr>
        <p:spPr bwMode="auto">
          <a:xfrm>
            <a:off x="152400" y="31242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“Cloaking device”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TV series “Star Trek”, 1966</a:t>
            </a:r>
          </a:p>
        </p:txBody>
      </p:sp>
      <p:sp>
        <p:nvSpPr>
          <p:cNvPr id="2324485" name="Rectangle 5"/>
          <p:cNvSpPr>
            <a:spLocks noChangeArrowheads="1"/>
          </p:cNvSpPr>
          <p:nvPr/>
        </p:nvSpPr>
        <p:spPr bwMode="auto">
          <a:xfrm>
            <a:off x="4076700" y="3159125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“Metacloak” wideband invisibility cloak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Fractal Antenna Systems Inc., 2009</a:t>
            </a:r>
          </a:p>
        </p:txBody>
      </p:sp>
      <p:sp>
        <p:nvSpPr>
          <p:cNvPr id="2324487" name="Rectangle 7"/>
          <p:cNvSpPr>
            <a:spLocks noChangeArrowheads="1"/>
          </p:cNvSpPr>
          <p:nvPr/>
        </p:nvSpPr>
        <p:spPr bwMode="auto">
          <a:xfrm>
            <a:off x="152400" y="60960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“Invisibility cloak”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Harry Potter movie, 2001</a:t>
            </a:r>
          </a:p>
        </p:txBody>
      </p:sp>
      <p:pic>
        <p:nvPicPr>
          <p:cNvPr id="2324495" name="Picture 15" descr="tosprop1-romulan-cloak-theenterpriseinci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9144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496" name="Picture 16" descr="invisibilityclo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" y="38100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117975" y="914400"/>
            <a:ext cx="4718050" cy="2239963"/>
            <a:chOff x="2736" y="480"/>
            <a:chExt cx="2972" cy="1411"/>
          </a:xfrm>
        </p:grpSpPr>
        <p:pic>
          <p:nvPicPr>
            <p:cNvPr id="119819" name="Picture 17" descr="y75_85859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8" y="480"/>
              <a:ext cx="1460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820" name="Picture 18" descr="popup_cloakmar2709ver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480"/>
              <a:ext cx="1478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24503" name="Picture 23" descr="invisibility-cloak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675" y="3849688"/>
            <a:ext cx="3932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04" name="Rectangle 24"/>
          <p:cNvSpPr>
            <a:spLocks noChangeArrowheads="1"/>
          </p:cNvSpPr>
          <p:nvPr/>
        </p:nvSpPr>
        <p:spPr bwMode="auto">
          <a:xfrm>
            <a:off x="4076700" y="60960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Invisibility cloak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University of Tokyo, 2003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2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32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32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2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483" grpId="0"/>
      <p:bldP spid="2324485" grpId="0" animBg="1"/>
      <p:bldP spid="2324487" grpId="0"/>
      <p:bldP spid="232450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202" name="Picture 2" descr="new_p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03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957" name="Picture 5" descr="PPTASM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654050"/>
            <a:ext cx="43815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9956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Fact: </a:t>
            </a:r>
            <a:r>
              <a:rPr lang="en-US" sz="2800" b="0" dirty="0">
                <a:solidFill>
                  <a:srgbClr val="3399FF"/>
                </a:solidFill>
              </a:rPr>
              <a:t>gap narrowing</a:t>
            </a:r>
            <a:r>
              <a:rPr lang="en-US" sz="2800" b="0" dirty="0"/>
              <a:t> between natural and artificial intelligence</a:t>
            </a:r>
          </a:p>
          <a:p>
            <a:pPr marL="342900" indent="-342900" eaLnBrk="1" hangingPunct="1">
              <a:buFontTx/>
              <a:buChar char="•"/>
            </a:pPr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	Q: Will this gap ever close?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	Q: What is “</a:t>
            </a:r>
            <a:r>
              <a:rPr lang="en-US" sz="2800" b="0" dirty="0">
                <a:solidFill>
                  <a:srgbClr val="3399FF"/>
                </a:solidFill>
              </a:rPr>
              <a:t>intelligence</a:t>
            </a:r>
            <a:r>
              <a:rPr lang="en-US" sz="2800" b="0" dirty="0"/>
              <a:t>”, “</a:t>
            </a:r>
            <a:r>
              <a:rPr lang="en-US" sz="2800" b="0" dirty="0">
                <a:solidFill>
                  <a:srgbClr val="3399FF"/>
                </a:solidFill>
              </a:rPr>
              <a:t>mind</a:t>
            </a:r>
            <a:r>
              <a:rPr lang="en-US" sz="2800" b="0" dirty="0"/>
              <a:t>”, </a:t>
            </a:r>
          </a:p>
          <a:p>
            <a:pPr marL="342900" indent="-342900" eaLnBrk="1" hangingPunct="1"/>
            <a:r>
              <a:rPr lang="en-US" sz="2800" b="0" dirty="0"/>
              <a:t>	     “consciousness”, “sentience”?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many areas machines already 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exceeded humans</a:t>
            </a:r>
            <a:r>
              <a:rPr lang="en-US" sz="2800" b="0" dirty="0"/>
              <a:t> (e.g., chess)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some areas computers &amp; tech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surpassed sci-fi</a:t>
            </a:r>
            <a:r>
              <a:rPr lang="en-US" sz="2800" b="0" dirty="0"/>
              <a:t> (e.g., </a:t>
            </a:r>
            <a:r>
              <a:rPr lang="en-US" sz="2800" b="0" dirty="0" err="1"/>
              <a:t>iPhone</a:t>
            </a:r>
            <a:r>
              <a:rPr lang="en-US" sz="2800" b="0" dirty="0"/>
              <a:t>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Q: Where is technology going?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</p:txBody>
      </p:sp>
      <p:sp>
        <p:nvSpPr>
          <p:cNvPr id="1149958" name="Text Box 6"/>
          <p:cNvSpPr txBox="1">
            <a:spLocks noChangeArrowheads="1"/>
          </p:cNvSpPr>
          <p:nvPr/>
        </p:nvSpPr>
        <p:spPr bwMode="auto">
          <a:xfrm>
            <a:off x="8250238" y="2354263"/>
            <a:ext cx="625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5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010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152400" y="28575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Technological Singularity</a:t>
            </a:r>
          </a:p>
        </p:txBody>
      </p:sp>
      <p:pic>
        <p:nvPicPr>
          <p:cNvPr id="1201158" name="Picture 6" descr="robotworld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5048250"/>
            <a:ext cx="24987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1156" name="Picture 4" descr="97806700338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563" y="3886200"/>
            <a:ext cx="195262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1155" name="Rectangle 3"/>
          <p:cNvSpPr>
            <a:spLocks noChangeArrowheads="1"/>
          </p:cNvSpPr>
          <p:nvPr/>
        </p:nvSpPr>
        <p:spPr bwMode="auto">
          <a:xfrm>
            <a:off x="0" y="6096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Technological singularity</a:t>
            </a:r>
            <a:r>
              <a:rPr lang="en-US" sz="2800" b="0" dirty="0"/>
              <a:t>” </a:t>
            </a:r>
          </a:p>
          <a:p>
            <a:pPr marL="342900" indent="-342900" eaLnBrk="1" hangingPunct="1"/>
            <a:r>
              <a:rPr lang="en-US" sz="2800" b="0" dirty="0"/>
              <a:t>	– Stanislaw </a:t>
            </a:r>
            <a:r>
              <a:rPr lang="en-US" sz="2800" b="0" dirty="0" err="1"/>
              <a:t>Ulam</a:t>
            </a:r>
            <a:r>
              <a:rPr lang="en-US" sz="2800" b="0" dirty="0"/>
              <a:t> &amp; John von Neumann (1958</a:t>
            </a:r>
            <a:r>
              <a:rPr lang="en-US" sz="2800" b="0" dirty="0" smtClean="0"/>
              <a:t>)</a:t>
            </a:r>
            <a:endParaRPr lang="en-US" sz="600" b="0" dirty="0"/>
          </a:p>
          <a:p>
            <a:pPr marL="342900" indent="-342900" eaLnBrk="1" hangingPunct="1"/>
            <a:r>
              <a:rPr lang="en-US" sz="2800" b="0" dirty="0"/>
              <a:t>“Speculations Concerning the First </a:t>
            </a:r>
            <a:r>
              <a:rPr lang="en-US" sz="2800" b="0" dirty="0" err="1"/>
              <a:t>Ultraintelligent</a:t>
            </a:r>
            <a:r>
              <a:rPr lang="en-US" sz="2800" b="0" dirty="0"/>
              <a:t> Machine”</a:t>
            </a:r>
          </a:p>
          <a:p>
            <a:pPr marL="342900" indent="-342900" eaLnBrk="1" hangingPunct="1"/>
            <a:r>
              <a:rPr lang="en-US" sz="2800" b="0" dirty="0"/>
              <a:t>	 – Irving Good (1965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When </a:t>
            </a:r>
            <a:r>
              <a:rPr lang="en-US" sz="2800" b="0" dirty="0"/>
              <a:t>machine intelligence </a:t>
            </a:r>
            <a:r>
              <a:rPr lang="en-US" sz="2800" b="0" dirty="0">
                <a:solidFill>
                  <a:srgbClr val="3399FF"/>
                </a:solidFill>
              </a:rPr>
              <a:t>exceeds</a:t>
            </a:r>
            <a:r>
              <a:rPr lang="en-US" sz="2800" b="0" dirty="0"/>
              <a:t> humans’, machines</a:t>
            </a:r>
          </a:p>
          <a:p>
            <a:pPr marL="342900" indent="-342900" eaLnBrk="1" hangingPunct="1"/>
            <a:r>
              <a:rPr lang="en-US" sz="2800" b="0" dirty="0"/>
              <a:t>	will </a:t>
            </a:r>
            <a:r>
              <a:rPr lang="en-US" sz="2800" b="0" dirty="0">
                <a:solidFill>
                  <a:srgbClr val="3399FF"/>
                </a:solidFill>
              </a:rPr>
              <a:t>design better machines</a:t>
            </a:r>
            <a:r>
              <a:rPr lang="en-US" sz="2800" b="0" dirty="0"/>
              <a:t> (as humans do</a:t>
            </a:r>
            <a:r>
              <a:rPr lang="en-US" sz="2800" b="0" dirty="0" smtClean="0"/>
              <a:t>).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This </a:t>
            </a:r>
            <a:r>
              <a:rPr lang="en-US" sz="2800" b="0" dirty="0"/>
              <a:t>feedback loop will </a:t>
            </a:r>
            <a:r>
              <a:rPr lang="en-US" sz="2800" b="0" dirty="0">
                <a:solidFill>
                  <a:srgbClr val="3399FF"/>
                </a:solidFill>
              </a:rPr>
              <a:t>bootstrap</a:t>
            </a:r>
            <a:r>
              <a:rPr lang="en-US" sz="2800" b="0" dirty="0"/>
              <a:t> an accelerating (and</a:t>
            </a:r>
          </a:p>
          <a:p>
            <a:pPr marL="342900" indent="-342900" eaLnBrk="1" hangingPunct="1"/>
            <a:r>
              <a:rPr lang="en-US" sz="2800" b="0" dirty="0"/>
              <a:t>	hopefully </a:t>
            </a:r>
            <a:r>
              <a:rPr lang="en-US" sz="2800" b="0" dirty="0">
                <a:solidFill>
                  <a:srgbClr val="3399FF"/>
                </a:solidFill>
              </a:rPr>
              <a:t>benevolent</a:t>
            </a:r>
            <a:r>
              <a:rPr lang="en-US" sz="2800" b="0" dirty="0"/>
              <a:t>) “</a:t>
            </a:r>
            <a:r>
              <a:rPr lang="en-US" sz="2800" b="0" dirty="0">
                <a:solidFill>
                  <a:srgbClr val="3399FF"/>
                </a:solidFill>
              </a:rPr>
              <a:t>intelligence explosion</a:t>
            </a:r>
            <a:r>
              <a:rPr lang="en-US" sz="2800" b="0" dirty="0" smtClean="0"/>
              <a:t>”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Human </a:t>
            </a:r>
            <a:r>
              <a:rPr lang="en-US" sz="2800" b="0" dirty="0"/>
              <a:t>intelligence will be </a:t>
            </a:r>
            <a:r>
              <a:rPr lang="en-US" sz="2800" b="0" dirty="0">
                <a:solidFill>
                  <a:srgbClr val="3399FF"/>
                </a:solidFill>
              </a:rPr>
              <a:t>quickly</a:t>
            </a:r>
            <a:r>
              <a:rPr lang="en-US" sz="2800" b="0" dirty="0"/>
              <a:t> </a:t>
            </a:r>
            <a:r>
              <a:rPr lang="en-US" sz="2800" b="0" dirty="0">
                <a:solidFill>
                  <a:srgbClr val="3399FF"/>
                </a:solidFill>
              </a:rPr>
              <a:t>left behind</a:t>
            </a:r>
            <a:r>
              <a:rPr lang="en-US" sz="2800" b="0" dirty="0"/>
              <a:t> </a:t>
            </a:r>
          </a:p>
          <a:p>
            <a:pPr marL="342900" indent="-342900" eaLnBrk="1" hangingPunct="1"/>
            <a:r>
              <a:rPr lang="en-US" sz="2800" b="0" dirty="0"/>
              <a:t>	and not even comprehend what is going on</a:t>
            </a:r>
          </a:p>
          <a:p>
            <a:pPr marL="342900" indent="-342900"/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Law of accelerating returns</a:t>
            </a:r>
            <a:r>
              <a:rPr lang="en-US" sz="2800" b="0" dirty="0"/>
              <a:t>”</a:t>
            </a:r>
          </a:p>
          <a:p>
            <a:pPr marL="342900" indent="-342900" eaLnBrk="1" hangingPunct="1"/>
            <a:r>
              <a:rPr lang="en-US" sz="2800" b="0" dirty="0"/>
              <a:t>	 – Ray </a:t>
            </a:r>
            <a:r>
              <a:rPr lang="en-US" sz="2800" b="0" dirty="0" err="1"/>
              <a:t>Kurzweil</a:t>
            </a:r>
            <a:r>
              <a:rPr lang="en-US" sz="2800" b="0" dirty="0"/>
              <a:t> (2001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Grey goo!</a:t>
            </a:r>
            <a:r>
              <a:rPr lang="en-US" sz="2800" b="0" dirty="0"/>
              <a:t>” – Eric Drexler (1986)</a:t>
            </a:r>
          </a:p>
          <a:p>
            <a:pPr marL="342900" indent="-342900" eaLnBrk="1" hangingPunct="1"/>
            <a:r>
              <a:rPr lang="en-US" sz="2800" b="0" dirty="0"/>
              <a:t>			and Bill Joy (2000)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0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72" name="Picture 16" descr="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5400"/>
            <a:ext cx="44450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3" name="Picture 17" descr="pro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25400"/>
            <a:ext cx="43862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5" name="Picture 19" descr="Micro 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36938"/>
            <a:ext cx="44958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82" name="Picture 26" descr="trans pr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0" y="3436938"/>
            <a:ext cx="42894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Rectangle 2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108" name="Picture 4" descr="D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23813"/>
            <a:ext cx="40322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09" name="Picture 5" descr="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925" y="23813"/>
            <a:ext cx="43291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0" name="Picture 6" descr="traff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8" y="3451225"/>
            <a:ext cx="432911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4" name="Picture 10" descr="supercomput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9925" y="3451225"/>
            <a:ext cx="45529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Rectangle 2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39715" name="Rectangle 3"/>
          <p:cNvSpPr>
            <a:spLocks noChangeArrowheads="1"/>
          </p:cNvSpPr>
          <p:nvPr/>
        </p:nvSpPr>
        <p:spPr bwMode="auto">
          <a:xfrm>
            <a:off x="152400" y="798513"/>
            <a:ext cx="92964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3399FF"/>
                </a:solidFill>
              </a:rPr>
              <a:t>Eliza</a:t>
            </a:r>
            <a:r>
              <a:rPr lang="en-US" sz="3200" b="0" dirty="0"/>
              <a:t> (</a:t>
            </a:r>
            <a:r>
              <a:rPr lang="en-US" sz="3200" b="0" dirty="0" err="1"/>
              <a:t>Weizenbaum</a:t>
            </a:r>
            <a:r>
              <a:rPr lang="en-US" sz="3200" b="0" dirty="0"/>
              <a:t>), 1966: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First “</a:t>
            </a:r>
            <a:r>
              <a:rPr lang="en-US" sz="2800" b="0" dirty="0" err="1">
                <a:solidFill>
                  <a:srgbClr val="3399FF"/>
                </a:solidFill>
              </a:rPr>
              <a:t>chatterbot</a:t>
            </a:r>
            <a:r>
              <a:rPr lang="en-US" sz="2800" b="0" dirty="0"/>
              <a:t>”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Named after “Eliza Doolittle” of Shaw’s Pygmalion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Simulated </a:t>
            </a:r>
            <a:r>
              <a:rPr lang="en-US" sz="2800" b="0" dirty="0" err="1"/>
              <a:t>Rogerian</a:t>
            </a:r>
            <a:r>
              <a:rPr lang="en-US" sz="2800" b="0" dirty="0"/>
              <a:t> psychotherapist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Often convinced people it is human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Influence computer </a:t>
            </a:r>
            <a:r>
              <a:rPr lang="en-US" sz="2800" b="0" dirty="0">
                <a:solidFill>
                  <a:srgbClr val="3399FF"/>
                </a:solidFill>
              </a:rPr>
              <a:t>games</a:t>
            </a:r>
            <a:r>
              <a:rPr lang="en-US" sz="2800" b="0" dirty="0"/>
              <a:t> (e.g., Dungeon, Adventure)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Inspired Arthur C. Clarke’s </a:t>
            </a:r>
            <a:r>
              <a:rPr lang="en-US" sz="2800" b="0" dirty="0">
                <a:solidFill>
                  <a:srgbClr val="3399FF"/>
                </a:solidFill>
              </a:rPr>
              <a:t>HAL 9000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err="1"/>
              <a:t>Chatterbots</a:t>
            </a:r>
            <a:r>
              <a:rPr lang="en-US" sz="2800" b="0" dirty="0"/>
              <a:t> appear today in </a:t>
            </a:r>
            <a:r>
              <a:rPr lang="en-US" sz="2800" b="0" dirty="0" err="1">
                <a:solidFill>
                  <a:srgbClr val="3399FF"/>
                </a:solidFill>
              </a:rPr>
              <a:t>chatrooms</a:t>
            </a:r>
            <a:r>
              <a:rPr lang="en-US" sz="2800" b="0" dirty="0"/>
              <a:t> and </a:t>
            </a:r>
            <a:r>
              <a:rPr lang="en-US" sz="2800" b="0" dirty="0">
                <a:solidFill>
                  <a:srgbClr val="3399FF"/>
                </a:solidFill>
              </a:rPr>
              <a:t>dating services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 dirty="0" err="1">
                <a:solidFill>
                  <a:srgbClr val="3399FF"/>
                </a:solidFill>
              </a:rPr>
              <a:t>Chatterbot</a:t>
            </a:r>
            <a:r>
              <a:rPr lang="en-US" sz="3200" b="0" dirty="0">
                <a:solidFill>
                  <a:srgbClr val="3399FF"/>
                </a:solidFill>
              </a:rPr>
              <a:t> competitions</a:t>
            </a:r>
            <a:r>
              <a:rPr lang="en-US" sz="3200" b="0" dirty="0"/>
              <a:t> (Turing Test format):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err="1"/>
              <a:t>Loebner</a:t>
            </a:r>
            <a:r>
              <a:rPr lang="en-US" sz="2800" b="0" dirty="0"/>
              <a:t> Prize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smtClean="0"/>
              <a:t>Chatterbox </a:t>
            </a:r>
            <a:r>
              <a:rPr lang="en-US" sz="2800" b="0" dirty="0"/>
              <a:t>Challenge, </a:t>
            </a:r>
            <a:r>
              <a:rPr lang="en-US" sz="2800" b="0" dirty="0" smtClean="0"/>
              <a:t>2010</a:t>
            </a:r>
            <a:endParaRPr lang="en-US" sz="2800" b="0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2469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247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82" name="Picture 2" descr="Count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813"/>
            <a:ext cx="44005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2" name="Picture 12" descr="mile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3813"/>
            <a:ext cx="43418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5" name="Picture 15" descr="gene grow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3451225"/>
            <a:ext cx="446563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6" name="Picture 16" descr="pat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800" y="3454400"/>
            <a:ext cx="422275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Rectangle 1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7" name="Picture 9" descr="epoc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220200" cy="71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1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rgbClr val="FF0000"/>
                </a:solidFill>
              </a:rPr>
              <a:t>Technological Singularity</a:t>
            </a:r>
            <a:r>
              <a:rPr lang="en-US" sz="2800" b="0">
                <a:solidFill>
                  <a:schemeClr val="bg1"/>
                </a:solidFill>
              </a:rPr>
              <a:t> (Kurzweil)</a:t>
            </a:r>
          </a:p>
        </p:txBody>
      </p:sp>
      <p:pic>
        <p:nvPicPr>
          <p:cNvPr id="1200139" name="Picture 11" descr="kurzweil_250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936875"/>
            <a:ext cx="2667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0140" name="AutoShape 12"/>
          <p:cNvSpPr>
            <a:spLocks noChangeArrowheads="1"/>
          </p:cNvSpPr>
          <p:nvPr/>
        </p:nvSpPr>
        <p:spPr bwMode="auto">
          <a:xfrm>
            <a:off x="685800" y="2362200"/>
            <a:ext cx="2209800" cy="457200"/>
          </a:xfrm>
          <a:prstGeom prst="wedgeRoundRectCallout">
            <a:avLst>
              <a:gd name="adj1" fmla="val 95977"/>
              <a:gd name="adj2" fmla="val 13542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 b="0">
                <a:solidFill>
                  <a:srgbClr val="33CC33"/>
                </a:solidFill>
              </a:rPr>
              <a:t>We are here!</a:t>
            </a:r>
          </a:p>
        </p:txBody>
      </p:sp>
      <p:pic>
        <p:nvPicPr>
          <p:cNvPr id="1200141" name="Picture 13" descr="focus-italy_singularity-outta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Rectangle 15"/>
          <p:cNvSpPr>
            <a:spLocks noChangeArrowheads="1"/>
          </p:cNvSpPr>
          <p:nvPr/>
        </p:nvSpPr>
        <p:spPr bwMode="auto">
          <a:xfrm>
            <a:off x="-1066800" y="-914400"/>
            <a:ext cx="12176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4" name="AutoShape 16"/>
          <p:cNvSpPr>
            <a:spLocks noChangeArrowheads="1"/>
          </p:cNvSpPr>
          <p:nvPr/>
        </p:nvSpPr>
        <p:spPr bwMode="auto">
          <a:xfrm>
            <a:off x="673100" y="1223963"/>
            <a:ext cx="1524000" cy="512762"/>
          </a:xfrm>
          <a:prstGeom prst="wedgeRoundRectCallout">
            <a:avLst>
              <a:gd name="adj1" fmla="val 162815"/>
              <a:gd name="adj2" fmla="val 212537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5" name="AutoShape 17"/>
          <p:cNvSpPr>
            <a:spLocks noChangeArrowheads="1"/>
          </p:cNvSpPr>
          <p:nvPr/>
        </p:nvSpPr>
        <p:spPr bwMode="auto">
          <a:xfrm>
            <a:off x="6637338" y="998538"/>
            <a:ext cx="2125662" cy="304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sp>
        <p:nvSpPr>
          <p:cNvPr id="1200147" name="Rectangle 19"/>
          <p:cNvSpPr>
            <a:spLocks noChangeArrowheads="1"/>
          </p:cNvSpPr>
          <p:nvPr/>
        </p:nvSpPr>
        <p:spPr bwMode="auto">
          <a:xfrm>
            <a:off x="8382000" y="914400"/>
            <a:ext cx="38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0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140" grpId="0" animBg="1"/>
      <p:bldP spid="1200144" grpId="0" animBg="1"/>
      <p:bldP spid="1200145" grpId="0" animBg="1"/>
      <p:bldP spid="120014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506" name="Picture 2" descr="greyg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3043238"/>
            <a:ext cx="55626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7" name="Picture 3" descr="nanotech-for-dumm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125" y="3024188"/>
            <a:ext cx="32940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8" name="Picture 4" descr="klaatu_still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813"/>
            <a:ext cx="6781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9" name="Picture 5" descr="the_day_the_earth_stood_still_movie_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3813"/>
            <a:ext cx="2185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5511" name="Rectangle 7"/>
          <p:cNvSpPr>
            <a:spLocks noChangeArrowheads="1"/>
          </p:cNvSpPr>
          <p:nvPr/>
        </p:nvSpPr>
        <p:spPr bwMode="auto">
          <a:xfrm rot="-622787">
            <a:off x="2590800" y="1447800"/>
            <a:ext cx="8181975" cy="131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9600">
                <a:solidFill>
                  <a:srgbClr val="C0C0C0"/>
                </a:solidFill>
              </a:rPr>
              <a:t>“Grey goo!”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5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9156" name="Picture 4" descr="genetic_algorith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46863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7" name="Picture 5" descr="16897495_77cdca2f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905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8" name="Picture 6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233738"/>
            <a:ext cx="42672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9" name="Picture 7" descr="grey-goo-wor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2200" y="3276600"/>
            <a:ext cx="1676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60" name="Picture 8" descr="pap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06600"/>
            <a:ext cx="38338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0183" name="Picture 7" descr="WIRED+cover+8_04+why+the+future+doesn't+need+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319087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50185" name="Rectangle 9"/>
          <p:cNvSpPr>
            <a:spLocks noChangeArrowheads="1"/>
          </p:cNvSpPr>
          <p:nvPr/>
        </p:nvSpPr>
        <p:spPr bwMode="auto">
          <a:xfrm>
            <a:off x="3352800" y="76200"/>
            <a:ext cx="5791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Why the Future </a:t>
            </a:r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Doesn’t Need Us</a:t>
            </a:r>
            <a:r>
              <a:rPr lang="en-US" sz="2800" b="0" dirty="0"/>
              <a:t>”,</a:t>
            </a:r>
          </a:p>
          <a:p>
            <a:pPr marL="342900" indent="-342900" eaLnBrk="1" hangingPunct="1"/>
            <a:r>
              <a:rPr lang="en-US" sz="2800" b="0" dirty="0"/>
              <a:t>Wired Magazine, </a:t>
            </a:r>
          </a:p>
          <a:p>
            <a:pPr marL="342900" indent="-342900" eaLnBrk="1" hangingPunct="1"/>
            <a:r>
              <a:rPr lang="en-US" sz="2800" b="0" dirty="0"/>
              <a:t>April 2000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by </a:t>
            </a:r>
            <a:r>
              <a:rPr lang="en-US" sz="2800" b="0" dirty="0"/>
              <a:t>Bill Joy (co-founder of SUN</a:t>
            </a:r>
          </a:p>
          <a:p>
            <a:pPr marL="342900" indent="-342900" eaLnBrk="1" hangingPunct="1"/>
            <a:r>
              <a:rPr lang="en-US" sz="2800" b="0" dirty="0"/>
              <a:t>&amp; co-author of Java)</a:t>
            </a:r>
          </a:p>
          <a:p>
            <a:pPr marL="342900" indent="-342900"/>
            <a:endParaRPr lang="en-US" dirty="0" smtClean="0"/>
          </a:p>
          <a:p>
            <a:pPr marL="342900" indent="-342900" eaLnBrk="1" hangingPunct="1"/>
            <a:r>
              <a:rPr lang="en-US" b="0" dirty="0" smtClean="0">
                <a:hlinkClick r:id="rId3"/>
              </a:rPr>
              <a:t>http</a:t>
            </a:r>
            <a:r>
              <a:rPr lang="en-US" b="0" dirty="0">
                <a:hlinkClick r:id="rId3"/>
              </a:rPr>
              <a:t>://www.wired.com/wired/archive/8.04/joy_pr.html</a:t>
            </a:r>
            <a:endParaRPr lang="en-US" b="0" dirty="0"/>
          </a:p>
          <a:p>
            <a:pPr marL="342900" indent="-342900" eaLnBrk="1" hangingPunct="1"/>
            <a:endParaRPr lang="en-US" sz="1000" b="0" dirty="0"/>
          </a:p>
          <a:p>
            <a:pPr marL="342900" indent="-342900" eaLnBrk="1" hangingPunct="1"/>
            <a:r>
              <a:rPr lang="en-US" sz="2800" b="0" dirty="0"/>
              <a:t>“Our most powerful 21st-century technologies — robotics, genetic engineering, and nanotech — are threatening to make humans an endangered species.” – Bill </a:t>
            </a:r>
            <a:r>
              <a:rPr lang="en-US" sz="2800" b="0" dirty="0" smtClean="0"/>
              <a:t>Joy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This </a:t>
            </a:r>
            <a:r>
              <a:rPr lang="en-US" sz="2800" b="0" dirty="0"/>
              <a:t>article stirred up much </a:t>
            </a:r>
          </a:p>
          <a:p>
            <a:pPr marL="342900" indent="-342900" eaLnBrk="1" hangingPunct="1"/>
            <a:r>
              <a:rPr lang="en-US" sz="2800" b="0" dirty="0"/>
              <a:t>	discussion &amp; controversy!</a:t>
            </a:r>
          </a:p>
        </p:txBody>
      </p:sp>
      <p:pic>
        <p:nvPicPr>
          <p:cNvPr id="3250186" name="Picture 10" descr="59819_254x1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9050"/>
            <a:ext cx="24193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1205" name="Picture 5" descr="ch4_Pag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6" name="Picture 6" descr="ch4_Pag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9" name="Picture 9" descr="brown-john-seely-2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3" y="36513"/>
            <a:ext cx="857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10" name="Picture 10" descr="03paul_dugu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8" y="1198563"/>
            <a:ext cx="86836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1211" name="Rectangle 11"/>
          <p:cNvSpPr>
            <a:spLocks noChangeArrowheads="1"/>
          </p:cNvSpPr>
          <p:nvPr/>
        </p:nvSpPr>
        <p:spPr bwMode="auto">
          <a:xfrm>
            <a:off x="952500" y="46038"/>
            <a:ext cx="5826125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1"/>
              <a:t>From: AAAS Science and Technology Policy Yearbook 2001</a:t>
            </a:r>
            <a:r>
              <a:rPr lang="en-US" sz="1400" b="0"/>
              <a:t>, Washington DC, 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b="0"/>
              <a:t>American Association for the Advancement of Science, 2001: 77-84.</a:t>
            </a:r>
            <a:r>
              <a:rPr lang="en-US" sz="1400"/>
              <a:t> </a:t>
            </a:r>
          </a:p>
        </p:txBody>
      </p:sp>
      <p:sp>
        <p:nvSpPr>
          <p:cNvPr id="3251214" name="AutoShape 14"/>
          <p:cNvSpPr>
            <a:spLocks noChangeArrowheads="1"/>
          </p:cNvSpPr>
          <p:nvPr/>
        </p:nvSpPr>
        <p:spPr bwMode="auto">
          <a:xfrm>
            <a:off x="628650" y="4146550"/>
            <a:ext cx="3657600" cy="13906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1211" grpId="0"/>
      <p:bldP spid="32512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2226" name="Picture 2" descr="ch4_Pag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2227" name="Picture 3" descr="ch4_Page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025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3250" name="Picture 2" descr="ch4_Page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3251" name="Picture 3" descr="ch4_Page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4274" name="Picture 2" descr="ch4_Page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317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4276" name="AutoShape 4"/>
          <p:cNvSpPr>
            <a:spLocks noChangeArrowheads="1"/>
          </p:cNvSpPr>
          <p:nvPr/>
        </p:nvSpPr>
        <p:spPr bwMode="auto">
          <a:xfrm>
            <a:off x="647700" y="1873250"/>
            <a:ext cx="3930650" cy="7937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427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2700"/>
            <a:ext cx="8153400" cy="683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693" name="Picture 5" descr="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938"/>
            <a:ext cx="73152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5875"/>
            <a:ext cx="7467600" cy="682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0"/>
            <a:ext cx="8305800" cy="688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6085" name="Oval 5"/>
          <p:cNvSpPr>
            <a:spLocks noChangeArrowheads="1"/>
          </p:cNvSpPr>
          <p:nvPr/>
        </p:nvSpPr>
        <p:spPr bwMode="auto">
          <a:xfrm>
            <a:off x="1371600" y="1898650"/>
            <a:ext cx="1524000" cy="3048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08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0"/>
            <a:ext cx="8534400" cy="681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7109" name="Oval 5"/>
          <p:cNvSpPr>
            <a:spLocks noChangeArrowheads="1"/>
          </p:cNvSpPr>
          <p:nvPr/>
        </p:nvSpPr>
        <p:spPr bwMode="auto">
          <a:xfrm>
            <a:off x="654050" y="5435600"/>
            <a:ext cx="2819400" cy="9906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0" name="Oval 6"/>
          <p:cNvSpPr>
            <a:spLocks noChangeArrowheads="1"/>
          </p:cNvSpPr>
          <p:nvPr/>
        </p:nvSpPr>
        <p:spPr bwMode="auto">
          <a:xfrm>
            <a:off x="6635750" y="4083050"/>
            <a:ext cx="1612900" cy="55245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1" name="Oval 7"/>
          <p:cNvSpPr>
            <a:spLocks noChangeArrowheads="1"/>
          </p:cNvSpPr>
          <p:nvPr/>
        </p:nvSpPr>
        <p:spPr bwMode="auto">
          <a:xfrm>
            <a:off x="4603750" y="3651250"/>
            <a:ext cx="1612900" cy="9017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7109" grpId="0" animBg="1"/>
      <p:bldP spid="3247110" grpId="0" animBg="1"/>
      <p:bldP spid="32471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427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0" y="0"/>
            <a:ext cx="571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3" name="Picture 5" descr="asim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4650" y="3505200"/>
            <a:ext cx="23955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8931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Alan Turing: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http://en.wikipedia.org/wiki/Alan_Turing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Turing test: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http://en.wikipedia.org/wiki/Turing_test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Chinese room: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5"/>
              </a:rPr>
              <a:t>http://en.wikipedia.org/wiki/Chinese_room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http://en.wikipedia.org/wiki/Artificial_intelligence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 in fiction: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http://en.wikipedia.org/wiki/Artificial_intelligence_in_fiction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Isaac Asimov: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8"/>
              </a:rPr>
              <a:t>http://en.wikipedia.org/wiki/Isaac_Asimov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Three Laws of Robotics: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9"/>
              </a:rPr>
              <a:t>http://en.wikipedia.org/wiki/Three_Laws_of_Robotics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Robots in literature: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10"/>
              </a:rPr>
              <a:t>http://en.wikipedia.org/wiki/Robots_in_literature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Fictional robots and androids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1"/>
              </a:rPr>
              <a:t>http://en.wikipedia.org/wiki/List_of_fictional_robots_and_androids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8932" name="Picture 4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9688" y="23813"/>
            <a:ext cx="273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20" name="Picture 16" descr="mg201269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138" y="1889125"/>
            <a:ext cx="16938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7917" name="Rectangle 13"/>
          <p:cNvSpPr>
            <a:spLocks noChangeArrowheads="1"/>
          </p:cNvSpPr>
          <p:nvPr/>
        </p:nvSpPr>
        <p:spPr bwMode="auto">
          <a:xfrm>
            <a:off x="152400" y="685800"/>
            <a:ext cx="899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http://en.wikipedia.org/wiki/Unmanned_aerial_vehicle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ground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http://en.wikipedia.org/wiki/Unmanned_Ground_Vehicle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Autonomous underwater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5"/>
              </a:rPr>
              <a:t>http://en.wikipedia.org/wiki/Autonomous_Underwater_Vehicle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Micro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http://en.wikipedia.org/wiki/Micro_air_vehicle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DARPA Grand Challenge: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http://en.wikipedia.org/wiki/DARPA_Grand_Challenge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Driverless cars: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8"/>
              </a:rPr>
              <a:t>http://en.wikipedia.org/wiki/Driverless_car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Exoskeletons and “wearable robots”: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9"/>
              </a:rPr>
              <a:t>http://en.wikipedia.org/wiki/Powered_exoskeleton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Technological singularity: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0"/>
              </a:rPr>
              <a:t>http://en.wikipedia.org/wiki/Technological_singularity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7918" name="Picture 14" descr="new-asimo-robo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00888" y="3810000"/>
            <a:ext cx="2019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919" name="Picture 15" descr="uav4tf3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7988" y="23813"/>
            <a:ext cx="23622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27025</TotalTime>
  <Words>1215</Words>
  <Application>Microsoft Office PowerPoint</Application>
  <PresentationFormat>On-screen Show (4:3)</PresentationFormat>
  <Paragraphs>382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771</cp:revision>
  <dcterms:created xsi:type="dcterms:W3CDTF">2010-10-07T16:23:04Z</dcterms:created>
  <dcterms:modified xsi:type="dcterms:W3CDTF">2016-04-12T03:51:58Z</dcterms:modified>
</cp:coreProperties>
</file>